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317" r:id="rId2"/>
    <p:sldId id="268" r:id="rId3"/>
    <p:sldId id="296" r:id="rId4"/>
    <p:sldId id="311" r:id="rId5"/>
    <p:sldId id="256" r:id="rId6"/>
    <p:sldId id="273" r:id="rId7"/>
    <p:sldId id="272" r:id="rId8"/>
    <p:sldId id="313" r:id="rId9"/>
    <p:sldId id="293" r:id="rId10"/>
    <p:sldId id="292" r:id="rId11"/>
    <p:sldId id="258" r:id="rId12"/>
    <p:sldId id="308" r:id="rId13"/>
    <p:sldId id="257" r:id="rId14"/>
    <p:sldId id="275" r:id="rId15"/>
    <p:sldId id="318" r:id="rId16"/>
    <p:sldId id="310" r:id="rId17"/>
    <p:sldId id="297" r:id="rId18"/>
    <p:sldId id="298" r:id="rId19"/>
    <p:sldId id="299" r:id="rId20"/>
    <p:sldId id="300" r:id="rId21"/>
    <p:sldId id="301" r:id="rId22"/>
    <p:sldId id="302" r:id="rId23"/>
    <p:sldId id="303" r:id="rId24"/>
    <p:sldId id="304" r:id="rId25"/>
    <p:sldId id="305" r:id="rId26"/>
    <p:sldId id="307" r:id="rId27"/>
    <p:sldId id="306" r:id="rId28"/>
    <p:sldId id="312" r:id="rId29"/>
    <p:sldId id="276" r:id="rId30"/>
    <p:sldId id="277" r:id="rId31"/>
    <p:sldId id="278" r:id="rId32"/>
    <p:sldId id="279" r:id="rId33"/>
    <p:sldId id="280" r:id="rId34"/>
    <p:sldId id="281" r:id="rId35"/>
    <p:sldId id="282" r:id="rId36"/>
    <p:sldId id="283" r:id="rId37"/>
    <p:sldId id="284" r:id="rId38"/>
    <p:sldId id="285" r:id="rId39"/>
    <p:sldId id="286" r:id="rId40"/>
    <p:sldId id="315" r:id="rId41"/>
    <p:sldId id="316" r:id="rId42"/>
    <p:sldId id="287" r:id="rId43"/>
    <p:sldId id="288" r:id="rId44"/>
    <p:sldId id="289" r:id="rId45"/>
    <p:sldId id="291" r:id="rId46"/>
    <p:sldId id="314" r:id="rId47"/>
  </p:sldIdLst>
  <p:sldSz cx="9144000" cy="6858000" type="screen4x3"/>
  <p:notesSz cx="6858000" cy="9144000"/>
  <p:embeddedFontLst>
    <p:embeddedFont>
      <p:font typeface="Calibri" panose="020F0502020204030204" pitchFamily="34" charset="0"/>
      <p:regular r:id="rId49"/>
      <p:bold r:id="rId50"/>
      <p:italic r:id="rId51"/>
      <p:boldItalic r:id="rId52"/>
    </p:embeddedFont>
    <p:embeddedFont>
      <p:font typeface="Copperplate Gothic Light" panose="020E0507020206020404" pitchFamily="34" charset="0"/>
      <p:regular r:id="rId53"/>
    </p:embeddedFont>
    <p:embeddedFont>
      <p:font typeface="Copperplate Gothic Bold" panose="020E0705020206020404" pitchFamily="34" charset="0"/>
      <p:regular r:id="rId54"/>
    </p:embeddedFont>
    <p:embeddedFont>
      <p:font typeface="Californian FB" panose="0207040306080B030204" pitchFamily="18" charset="0"/>
      <p:regular r:id="rId55"/>
      <p:bold r:id="rId56"/>
      <p:italic r:id="rId57"/>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C0C0C0"/>
    <a:srgbClr val="333333"/>
    <a:srgbClr val="0070B2"/>
    <a:srgbClr val="0062AC"/>
    <a:srgbClr val="0081E2"/>
    <a:srgbClr val="FFCC00"/>
    <a:srgbClr val="B2B2B2"/>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77" autoAdjust="0"/>
    <p:restoredTop sz="95000" autoAdjust="0"/>
  </p:normalViewPr>
  <p:slideViewPr>
    <p:cSldViewPr>
      <p:cViewPr varScale="1">
        <p:scale>
          <a:sx n="66" d="100"/>
          <a:sy n="66" d="100"/>
        </p:scale>
        <p:origin x="8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CB34D607-074C-4173-83ED-99286AE77E5E}" type="datetimeFigureOut">
              <a:rPr lang="en-US"/>
              <a:pPr>
                <a:defRPr/>
              </a:pPr>
              <a:t>4/20/2020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770925E-EF4A-4EA0-A100-DB82919A3F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EDD85B-0A27-44FD-8705-04BE5F458DA3}" type="slidenum">
              <a:rPr lang="en-US" altLang="en-US" smtClean="0">
                <a:latin typeface="Arial" panose="020B0604020202020204" pitchFamily="34" charset="0"/>
              </a:rPr>
              <a:pPr>
                <a:spcBef>
                  <a:spcPct val="0"/>
                </a:spcBef>
              </a:pPr>
              <a:t>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142047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BFF8A1-BE53-41D6-8783-98597B4D31C2}" type="slidenum">
              <a:rPr lang="en-US" altLang="en-US" smtClean="0">
                <a:latin typeface="Arial" panose="020B0604020202020204" pitchFamily="34" charset="0"/>
              </a:rPr>
              <a:pPr>
                <a:spcBef>
                  <a:spcPct val="0"/>
                </a:spcBef>
              </a:pPr>
              <a:t>11</a:t>
            </a:fld>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A383460-6CF1-4395-A3EC-E47FBC1FDBAA}" type="slidenum">
              <a:rPr lang="en-US" altLang="en-US">
                <a:latin typeface="Arial" panose="020B0604020202020204" pitchFamily="34" charset="0"/>
              </a:rPr>
              <a:pPr algn="r" eaLnBrk="1" hangingPunct="1">
                <a:spcBef>
                  <a:spcPct val="0"/>
                </a:spcBef>
              </a:pPr>
              <a:t>12</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8AD615-ABAC-4485-88EE-7B66F96DD142}" type="slidenum">
              <a:rPr lang="en-US" altLang="en-US" smtClean="0">
                <a:latin typeface="Arial" panose="020B0604020202020204" pitchFamily="34" charset="0"/>
              </a:rPr>
              <a:pPr>
                <a:spcBef>
                  <a:spcPct val="0"/>
                </a:spcBef>
              </a:pPr>
              <a:t>13</a:t>
            </a:fld>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1B9421-FA60-42FA-A556-713C35AA480C}" type="slidenum">
              <a:rPr lang="en-US" altLang="en-US" smtClean="0">
                <a:latin typeface="Arial" panose="020B0604020202020204" pitchFamily="34" charset="0"/>
              </a:rPr>
              <a:pPr>
                <a:spcBef>
                  <a:spcPct val="0"/>
                </a:spcBef>
              </a:pPr>
              <a:t>14</a:t>
            </a:fld>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1B9421-FA60-42FA-A556-713C35AA480C}" type="slidenum">
              <a:rPr lang="en-US" altLang="en-US" smtClean="0">
                <a:latin typeface="Arial" panose="020B0604020202020204" pitchFamily="34" charset="0"/>
              </a:rPr>
              <a:pPr>
                <a:spcBef>
                  <a:spcPct val="0"/>
                </a:spcBef>
              </a:pPr>
              <a:t>15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802634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28A217F-547D-47DD-8C24-817E868486C6}" type="slidenum">
              <a:rPr lang="en-US" altLang="en-US">
                <a:latin typeface="Arial" panose="020B0604020202020204" pitchFamily="34" charset="0"/>
              </a:rPr>
              <a:pPr algn="r" eaLnBrk="1" hangingPunct="1">
                <a:spcBef>
                  <a:spcPct val="0"/>
                </a:spcBef>
              </a:pPr>
              <a:t>16</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B90937-A2AE-455D-863F-7283F12B5848}" type="slidenum">
              <a:rPr lang="en-US" altLang="en-US">
                <a:latin typeface="Arial" panose="020B0604020202020204" pitchFamily="34" charset="0"/>
              </a:rPr>
              <a:pPr algn="r" eaLnBrk="1" hangingPunct="1">
                <a:spcBef>
                  <a:spcPct val="0"/>
                </a:spcBef>
              </a:pPr>
              <a:t>17</a:t>
            </a:fld>
            <a:endParaRPr lang="en-US" altLang="en-US">
              <a:latin typeface="Arial" panose="020B0604020202020204" pitchFamily="34" charset="0"/>
            </a:endParaRPr>
          </a:p>
        </p:txBody>
      </p:sp>
      <p:sp>
        <p:nvSpPr>
          <p:cNvPr id="3379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D568006-B846-4A6F-B8CF-0880622BDE45}" type="slidenum">
              <a:rPr lang="en-US" altLang="en-US">
                <a:latin typeface="Arial" panose="020B0604020202020204" pitchFamily="34" charset="0"/>
              </a:rPr>
              <a:pPr algn="r" eaLnBrk="1" hangingPunct="1">
                <a:spcBef>
                  <a:spcPct val="0"/>
                </a:spcBef>
              </a:pPr>
              <a:t>17</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550957-46C7-42E4-8EF2-46981630BC0B}" type="slidenum">
              <a:rPr lang="en-US" altLang="en-US">
                <a:latin typeface="Arial" panose="020B0604020202020204" pitchFamily="34" charset="0"/>
              </a:rPr>
              <a:pPr algn="r" eaLnBrk="1" hangingPunct="1">
                <a:spcBef>
                  <a:spcPct val="0"/>
                </a:spcBef>
              </a:pPr>
              <a:t>18</a:t>
            </a:fld>
            <a:endParaRPr lang="en-US" altLang="en-US">
              <a:latin typeface="Arial" panose="020B0604020202020204" pitchFamily="34" charset="0"/>
            </a:endParaRPr>
          </a:p>
        </p:txBody>
      </p:sp>
      <p:sp>
        <p:nvSpPr>
          <p:cNvPr id="3584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F40DFC4-64B4-4A72-AFEF-DC78021D9A41}" type="slidenum">
              <a:rPr lang="en-US" altLang="en-US">
                <a:latin typeface="Arial" panose="020B0604020202020204" pitchFamily="34" charset="0"/>
              </a:rPr>
              <a:pPr algn="r" eaLnBrk="1" hangingPunct="1">
                <a:spcBef>
                  <a:spcPct val="0"/>
                </a:spcBef>
              </a:pPr>
              <a:t>18</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4BCEF77-23EA-4877-A516-F8832D8C3A3C}" type="slidenum">
              <a:rPr lang="en-US" altLang="en-US">
                <a:latin typeface="Arial" panose="020B0604020202020204" pitchFamily="34" charset="0"/>
              </a:rPr>
              <a:pPr algn="r" eaLnBrk="1" hangingPunct="1">
                <a:spcBef>
                  <a:spcPct val="0"/>
                </a:spcBef>
              </a:pPr>
              <a:t>19</a:t>
            </a:fld>
            <a:endParaRPr lang="en-US" altLang="en-US">
              <a:latin typeface="Arial" panose="020B0604020202020204" pitchFamily="34" charset="0"/>
            </a:endParaRPr>
          </a:p>
        </p:txBody>
      </p:sp>
      <p:sp>
        <p:nvSpPr>
          <p:cNvPr id="3789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E65C6B3-D414-4A9D-90B6-CE0A40EB49F6}" type="slidenum">
              <a:rPr lang="en-US" altLang="en-US">
                <a:latin typeface="Arial" panose="020B0604020202020204" pitchFamily="34" charset="0"/>
              </a:rPr>
              <a:pPr algn="r" eaLnBrk="1" hangingPunct="1">
                <a:spcBef>
                  <a:spcPct val="0"/>
                </a:spcBef>
              </a:pPr>
              <a:t>19</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90757BA-C18D-4EA5-B061-8AEBD84568D4}" type="slidenum">
              <a:rPr lang="en-US" altLang="en-US">
                <a:latin typeface="Arial" panose="020B0604020202020204" pitchFamily="34" charset="0"/>
              </a:rPr>
              <a:pPr algn="r" eaLnBrk="1" hangingPunct="1">
                <a:spcBef>
                  <a:spcPct val="0"/>
                </a:spcBef>
              </a:pPr>
              <a:t>20</a:t>
            </a:fld>
            <a:endParaRPr lang="en-US" altLang="en-US">
              <a:latin typeface="Arial" panose="020B0604020202020204" pitchFamily="34" charset="0"/>
            </a:endParaRPr>
          </a:p>
        </p:txBody>
      </p:sp>
      <p:sp>
        <p:nvSpPr>
          <p:cNvPr id="399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5B725B9-9908-4971-B0D6-48AD465247EC}" type="slidenum">
              <a:rPr lang="en-US" altLang="en-US">
                <a:latin typeface="Arial" panose="020B0604020202020204" pitchFamily="34" charset="0"/>
              </a:rPr>
              <a:pPr algn="r" eaLnBrk="1" hangingPunct="1">
                <a:spcBef>
                  <a:spcPct val="0"/>
                </a:spcBef>
              </a:pPr>
              <a:t>20</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D74C445-3BCD-4E98-A13D-06DC2934797F}" type="slidenum">
              <a:rPr lang="en-US" altLang="en-US">
                <a:latin typeface="Arial" panose="020B0604020202020204" pitchFamily="34" charset="0"/>
              </a:rPr>
              <a:pPr algn="r" eaLnBrk="1" hangingPunct="1">
                <a:spcBef>
                  <a:spcPct val="0"/>
                </a:spcBef>
              </a:pPr>
              <a:t>3</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27EE3E8-EC59-4776-B9DD-DB3A64B47F80}" type="slidenum">
              <a:rPr lang="en-US" altLang="en-US">
                <a:latin typeface="Arial" panose="020B0604020202020204" pitchFamily="34" charset="0"/>
              </a:rPr>
              <a:pPr algn="r" eaLnBrk="1" hangingPunct="1">
                <a:spcBef>
                  <a:spcPct val="0"/>
                </a:spcBef>
              </a:pPr>
              <a:t>21</a:t>
            </a:fld>
            <a:endParaRPr lang="en-US" altLang="en-US">
              <a:latin typeface="Arial" panose="020B0604020202020204" pitchFamily="34" charset="0"/>
            </a:endParaRPr>
          </a:p>
        </p:txBody>
      </p:sp>
      <p:sp>
        <p:nvSpPr>
          <p:cNvPr id="4198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72225D1-68CC-42C6-A8E4-D08DE5F5D712}" type="slidenum">
              <a:rPr lang="en-US" altLang="en-US">
                <a:latin typeface="Arial" panose="020B0604020202020204" pitchFamily="34" charset="0"/>
              </a:rPr>
              <a:pPr algn="r" eaLnBrk="1" hangingPunct="1">
                <a:spcBef>
                  <a:spcPct val="0"/>
                </a:spcBef>
              </a:pPr>
              <a:t>21</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77751A-90FC-4EED-8D79-8311AF379363}" type="slidenum">
              <a:rPr lang="en-US" altLang="en-US">
                <a:latin typeface="Arial" panose="020B0604020202020204" pitchFamily="34" charset="0"/>
              </a:rPr>
              <a:pPr algn="r" eaLnBrk="1" hangingPunct="1">
                <a:spcBef>
                  <a:spcPct val="0"/>
                </a:spcBef>
              </a:pPr>
              <a:t>22</a:t>
            </a:fld>
            <a:endParaRPr lang="en-US" altLang="en-US">
              <a:latin typeface="Arial" panose="020B0604020202020204" pitchFamily="34" charset="0"/>
            </a:endParaRPr>
          </a:p>
        </p:txBody>
      </p:sp>
      <p:sp>
        <p:nvSpPr>
          <p:cNvPr id="4403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693B01-6613-4ADF-A4C9-5A1E36FDB4E0}" type="slidenum">
              <a:rPr lang="en-US" altLang="en-US">
                <a:latin typeface="Arial" panose="020B0604020202020204" pitchFamily="34" charset="0"/>
              </a:rPr>
              <a:pPr algn="r" eaLnBrk="1" hangingPunct="1">
                <a:spcBef>
                  <a:spcPct val="0"/>
                </a:spcBef>
              </a:pPr>
              <a:t>22</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20C51EA-3888-4040-886D-F020D17BEFEB}" type="slidenum">
              <a:rPr lang="en-US" altLang="en-US">
                <a:latin typeface="Arial" panose="020B0604020202020204" pitchFamily="34" charset="0"/>
              </a:rPr>
              <a:pPr algn="r" eaLnBrk="1" hangingPunct="1">
                <a:spcBef>
                  <a:spcPct val="0"/>
                </a:spcBef>
              </a:pPr>
              <a:t>23</a:t>
            </a:fld>
            <a:endParaRPr lang="en-US" altLang="en-US">
              <a:latin typeface="Arial" panose="020B0604020202020204" pitchFamily="34" charset="0"/>
            </a:endParaRPr>
          </a:p>
        </p:txBody>
      </p:sp>
      <p:sp>
        <p:nvSpPr>
          <p:cNvPr id="4608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7071B8F-E8AA-4781-9EA8-A8BE06EB7CBB}" type="slidenum">
              <a:rPr lang="en-US" altLang="en-US">
                <a:latin typeface="Arial" panose="020B0604020202020204" pitchFamily="34" charset="0"/>
              </a:rPr>
              <a:pPr algn="r" eaLnBrk="1" hangingPunct="1">
                <a:spcBef>
                  <a:spcPct val="0"/>
                </a:spcBef>
              </a:pPr>
              <a:t>23</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91EB2E7-B1C1-4C1B-BE65-7A0B737B9B91}" type="slidenum">
              <a:rPr lang="en-US" altLang="en-US">
                <a:latin typeface="Arial" panose="020B0604020202020204" pitchFamily="34" charset="0"/>
              </a:rPr>
              <a:pPr algn="r" eaLnBrk="1" hangingPunct="1">
                <a:spcBef>
                  <a:spcPct val="0"/>
                </a:spcBef>
              </a:pPr>
              <a:t>24</a:t>
            </a:fld>
            <a:endParaRPr lang="en-US" altLang="en-US">
              <a:latin typeface="Arial" panose="020B0604020202020204" pitchFamily="34" charset="0"/>
            </a:endParaRPr>
          </a:p>
        </p:txBody>
      </p:sp>
      <p:sp>
        <p:nvSpPr>
          <p:cNvPr id="4813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3B1D6C8-74E3-4254-B289-505546890E37}" type="slidenum">
              <a:rPr lang="en-US" altLang="en-US">
                <a:latin typeface="Arial" panose="020B0604020202020204" pitchFamily="34" charset="0"/>
              </a:rPr>
              <a:pPr algn="r" eaLnBrk="1" hangingPunct="1">
                <a:spcBef>
                  <a:spcPct val="0"/>
                </a:spcBef>
              </a:pPr>
              <a:t>24</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9412EA0-7E0D-40BF-9313-047F0AE27D97}" type="slidenum">
              <a:rPr lang="en-US" altLang="en-US">
                <a:latin typeface="Arial" panose="020B0604020202020204" pitchFamily="34" charset="0"/>
              </a:rPr>
              <a:pPr algn="r" eaLnBrk="1" hangingPunct="1">
                <a:spcBef>
                  <a:spcPct val="0"/>
                </a:spcBef>
              </a:pPr>
              <a:t>25</a:t>
            </a:fld>
            <a:endParaRPr lang="en-US" altLang="en-US">
              <a:latin typeface="Arial" panose="020B0604020202020204" pitchFamily="34" charset="0"/>
            </a:endParaRPr>
          </a:p>
        </p:txBody>
      </p:sp>
      <p:sp>
        <p:nvSpPr>
          <p:cNvPr id="5017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0C324F-4898-4AEA-AECB-61B80CBF2B94}" type="slidenum">
              <a:rPr lang="en-US" altLang="en-US">
                <a:latin typeface="Arial" panose="020B0604020202020204" pitchFamily="34" charset="0"/>
              </a:rPr>
              <a:pPr algn="r" eaLnBrk="1" hangingPunct="1">
                <a:spcBef>
                  <a:spcPct val="0"/>
                </a:spcBef>
              </a:pPr>
              <a:t>25</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6363C1-5C82-4940-AEB8-025B2E491714}" type="slidenum">
              <a:rPr lang="en-US" altLang="en-US">
                <a:latin typeface="Arial" panose="020B0604020202020204" pitchFamily="34" charset="0"/>
              </a:rPr>
              <a:pPr algn="r" eaLnBrk="1" hangingPunct="1">
                <a:spcBef>
                  <a:spcPct val="0"/>
                </a:spcBef>
              </a:pPr>
              <a:t>26</a:t>
            </a:fld>
            <a:endParaRPr lang="en-US" altLang="en-US">
              <a:latin typeface="Arial" panose="020B0604020202020204" pitchFamily="34" charset="0"/>
            </a:endParaRPr>
          </a:p>
        </p:txBody>
      </p:sp>
      <p:sp>
        <p:nvSpPr>
          <p:cNvPr id="522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C0D8247-C95A-431F-9B56-5C8F2E2F178F}" type="slidenum">
              <a:rPr lang="en-US" altLang="en-US">
                <a:latin typeface="Arial" panose="020B0604020202020204" pitchFamily="34" charset="0"/>
              </a:rPr>
              <a:pPr algn="r" eaLnBrk="1" hangingPunct="1">
                <a:spcBef>
                  <a:spcPct val="0"/>
                </a:spcBef>
              </a:pPr>
              <a:t>26</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3028A41-84AB-4FA0-A114-080D6BDD893E}" type="slidenum">
              <a:rPr lang="en-US" altLang="en-US">
                <a:latin typeface="Arial" panose="020B0604020202020204" pitchFamily="34" charset="0"/>
              </a:rPr>
              <a:pPr algn="r" eaLnBrk="1" hangingPunct="1">
                <a:spcBef>
                  <a:spcPct val="0"/>
                </a:spcBef>
              </a:pPr>
              <a:t>27</a:t>
            </a:fld>
            <a:endParaRPr lang="en-US" altLang="en-US">
              <a:latin typeface="Arial" panose="020B0604020202020204" pitchFamily="34" charset="0"/>
            </a:endParaRPr>
          </a:p>
        </p:txBody>
      </p:sp>
      <p:sp>
        <p:nvSpPr>
          <p:cNvPr id="5427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42C0572-DBFA-4E5E-901C-CA15A783460F}" type="slidenum">
              <a:rPr lang="en-US" altLang="en-US">
                <a:latin typeface="Arial" panose="020B0604020202020204" pitchFamily="34" charset="0"/>
              </a:rPr>
              <a:pPr algn="r" eaLnBrk="1" hangingPunct="1">
                <a:spcBef>
                  <a:spcPct val="0"/>
                </a:spcBef>
              </a:pPr>
              <a:t>27</a:t>
            </a:fld>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1AEF082-17CD-419F-BD17-3CEA591702D2}" type="slidenum">
              <a:rPr lang="en-US" altLang="en-US">
                <a:latin typeface="Arial" panose="020B0604020202020204" pitchFamily="34" charset="0"/>
              </a:rPr>
              <a:pPr algn="r" eaLnBrk="1" hangingPunct="1">
                <a:spcBef>
                  <a:spcPct val="0"/>
                </a:spcBef>
              </a:pPr>
              <a:t>28</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D17F18-661D-4164-833C-72FAAE401B90}" type="slidenum">
              <a:rPr lang="en-US" altLang="en-US" smtClean="0">
                <a:latin typeface="Arial" panose="020B0604020202020204" pitchFamily="34" charset="0"/>
              </a:rPr>
              <a:pPr>
                <a:spcBef>
                  <a:spcPct val="0"/>
                </a:spcBef>
              </a:pPr>
              <a:t>29</a:t>
            </a:fld>
            <a:endParaRPr lang="en-US" altLang="en-US" smtClean="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A9588A-6CD1-409C-8CC8-D9DEDBDAA61D}" type="slidenum">
              <a:rPr lang="en-US" altLang="en-US" smtClean="0">
                <a:latin typeface="Arial" panose="020B0604020202020204" pitchFamily="34" charset="0"/>
              </a:rPr>
              <a:pPr>
                <a:spcBef>
                  <a:spcPct val="0"/>
                </a:spcBef>
              </a:pPr>
              <a:t>30</a:t>
            </a:fld>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8B80A1F-9D38-4466-9080-16122853AE16}" type="slidenum">
              <a:rPr lang="en-US" altLang="en-US">
                <a:latin typeface="Arial" panose="020B0604020202020204" pitchFamily="34" charset="0"/>
              </a:rPr>
              <a:pPr algn="r" eaLnBrk="1" hangingPunct="1">
                <a:spcBef>
                  <a:spcPct val="0"/>
                </a:spcBef>
              </a:pPr>
              <a:t>4</a:t>
            </a:fld>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D816FB-3537-4A5B-A1A9-1A950DC23775}" type="slidenum">
              <a:rPr lang="en-US" altLang="en-US" smtClean="0">
                <a:latin typeface="Arial" panose="020B0604020202020204" pitchFamily="34" charset="0"/>
              </a:rPr>
              <a:pPr>
                <a:spcBef>
                  <a:spcPct val="0"/>
                </a:spcBef>
              </a:pPr>
              <a:t>31</a:t>
            </a:fld>
            <a:endParaRPr lang="en-US" altLang="en-US" smtClean="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A0EB44-88A7-4DC3-B0D9-2A101C7F467C}"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BBD3DF-6965-492B-A872-69E7298FF441}" type="slidenum">
              <a:rPr lang="en-US" altLang="en-US" smtClean="0">
                <a:latin typeface="Arial" panose="020B0604020202020204" pitchFamily="34" charset="0"/>
              </a:rPr>
              <a:pPr>
                <a:spcBef>
                  <a:spcPct val="0"/>
                </a:spcBef>
              </a:pPr>
              <a:t>33</a:t>
            </a:fld>
            <a:endParaRPr lang="en-US" altLang="en-US" smtClean="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5D6C1A-B673-4469-AFBA-36A52C4156DA}" type="slidenum">
              <a:rPr lang="en-US" altLang="en-US" smtClean="0">
                <a:latin typeface="Arial" panose="020B0604020202020204" pitchFamily="34" charset="0"/>
              </a:rPr>
              <a:pPr>
                <a:spcBef>
                  <a:spcPct val="0"/>
                </a:spcBef>
              </a:pPr>
              <a:t>34</a:t>
            </a:fld>
            <a:endParaRPr lang="en-US" altLang="en-US" smtClean="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1D7DFC-0916-4788-BD6A-C3A9F02EEA02}" type="slidenum">
              <a:rPr lang="en-US" altLang="en-US" smtClean="0">
                <a:latin typeface="Arial" panose="020B0604020202020204" pitchFamily="34" charset="0"/>
              </a:rPr>
              <a:pPr>
                <a:spcBef>
                  <a:spcPct val="0"/>
                </a:spcBef>
              </a:pPr>
              <a:t>35</a:t>
            </a:fld>
            <a:endParaRPr lang="en-US" altLang="en-US" smtClean="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163874-217A-4596-AC17-60015C5C6059}" type="slidenum">
              <a:rPr lang="en-US" altLang="en-US" smtClean="0">
                <a:latin typeface="Arial" panose="020B0604020202020204" pitchFamily="34" charset="0"/>
              </a:rPr>
              <a:pPr>
                <a:spcBef>
                  <a:spcPct val="0"/>
                </a:spcBef>
              </a:pPr>
              <a:t>36</a:t>
            </a:fld>
            <a:endParaRPr lang="en-US" altLang="en-US" smtClean="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D6A288-0508-4E94-AE65-7731B4B31F0C}" type="slidenum">
              <a:rPr lang="en-US" altLang="en-US" smtClean="0">
                <a:latin typeface="Arial" panose="020B0604020202020204" pitchFamily="34" charset="0"/>
              </a:rPr>
              <a:pPr>
                <a:spcBef>
                  <a:spcPct val="0"/>
                </a:spcBef>
              </a:pPr>
              <a:t>37</a:t>
            </a:fld>
            <a:endParaRPr lang="en-US" altLang="en-US" smtClean="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D616C8-F26D-481E-90DC-BE18AB0F3EC1}" type="slidenum">
              <a:rPr lang="en-US" altLang="en-US" smtClean="0">
                <a:latin typeface="Arial" panose="020B0604020202020204" pitchFamily="34" charset="0"/>
              </a:rPr>
              <a:pPr>
                <a:spcBef>
                  <a:spcPct val="0"/>
                </a:spcBef>
              </a:pPr>
              <a:t>38</a:t>
            </a:fld>
            <a:endParaRPr lang="en-US" altLang="en-US" smtClean="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59C9ED-A640-4976-A91E-A7A49B3B4359}" type="slidenum">
              <a:rPr lang="en-US" altLang="en-US" smtClean="0">
                <a:latin typeface="Arial" panose="020B0604020202020204" pitchFamily="34" charset="0"/>
              </a:rPr>
              <a:pPr>
                <a:spcBef>
                  <a:spcPct val="0"/>
                </a:spcBef>
              </a:pPr>
              <a:t>39</a:t>
            </a:fld>
            <a:endParaRPr lang="en-US" altLang="en-US"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06EC56-3D17-4330-9949-9B4474B5E619}" type="slidenum">
              <a:rPr lang="en-US" altLang="en-US" smtClean="0">
                <a:latin typeface="Arial" panose="020B0604020202020204" pitchFamily="34" charset="0"/>
              </a:rPr>
              <a:pPr>
                <a:spcBef>
                  <a:spcPct val="0"/>
                </a:spcBef>
              </a:pPr>
              <a:t>40</a:t>
            </a:fld>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5F3681-D0D3-4C4E-914B-67BE74B969EA}" type="slidenum">
              <a:rPr lang="en-US" altLang="en-US" smtClean="0">
                <a:latin typeface="Arial" panose="020B0604020202020204" pitchFamily="34" charset="0"/>
              </a:rPr>
              <a:pPr>
                <a:spcBef>
                  <a:spcPct val="0"/>
                </a:spcBef>
              </a:pPr>
              <a:t>5</a:t>
            </a:fld>
            <a:endParaRPr lang="en-US" altLang="en-US" smtClean="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0B3445-3AF1-4ACC-BE50-C9AF78442ABA}" type="slidenum">
              <a:rPr lang="en-US" altLang="en-US" smtClean="0">
                <a:latin typeface="Arial" panose="020B0604020202020204" pitchFamily="34" charset="0"/>
              </a:rPr>
              <a:pPr>
                <a:spcBef>
                  <a:spcPct val="0"/>
                </a:spcBef>
              </a:pPr>
              <a:t>41</a:t>
            </a:fld>
            <a:endParaRPr lang="en-US" altLang="en-US" smtClean="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6E9144-580D-481A-846F-7AD12057E142}" type="slidenum">
              <a:rPr lang="en-US" altLang="en-US" smtClean="0">
                <a:latin typeface="Arial" panose="020B0604020202020204" pitchFamily="34" charset="0"/>
              </a:rPr>
              <a:pPr>
                <a:spcBef>
                  <a:spcPct val="0"/>
                </a:spcBef>
              </a:pPr>
              <a:t>42</a:t>
            </a:fld>
            <a:endParaRPr lang="en-US" altLang="en-US" smtClean="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0C9AEF-AB9E-47E8-96B7-5A43DB333EA2}" type="slidenum">
              <a:rPr lang="en-US" altLang="en-US" smtClean="0">
                <a:latin typeface="Arial" panose="020B0604020202020204" pitchFamily="34" charset="0"/>
              </a:rPr>
              <a:pPr>
                <a:spcBef>
                  <a:spcPct val="0"/>
                </a:spcBef>
              </a:pPr>
              <a:t>43</a:t>
            </a:fld>
            <a:endParaRPr lang="en-US" altLang="en-US" smtClean="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F5D33A-37FF-4874-A9AC-3A608E6DE135}" type="slidenum">
              <a:rPr lang="en-US" altLang="en-US" smtClean="0">
                <a:latin typeface="Arial" panose="020B0604020202020204" pitchFamily="34" charset="0"/>
              </a:rPr>
              <a:pPr>
                <a:spcBef>
                  <a:spcPct val="0"/>
                </a:spcBef>
              </a:pPr>
              <a:t>44</a:t>
            </a:fld>
            <a:endParaRPr lang="en-US" altLang="en-US" smtClean="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AF8104-FF1F-482C-98C6-4C29E817C80B}" type="slidenum">
              <a:rPr lang="en-US" altLang="en-US" smtClean="0">
                <a:latin typeface="Arial" panose="020B0604020202020204" pitchFamily="34" charset="0"/>
              </a:rPr>
              <a:pPr>
                <a:spcBef>
                  <a:spcPct val="0"/>
                </a:spcBef>
              </a:pPr>
              <a:t>45</a:t>
            </a:fld>
            <a:endParaRPr lang="en-US" altLang="en-US" smtClean="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6F70FF-BE2F-4D93-BF18-FEA59F95FE4E}" type="slidenum">
              <a:rPr lang="en-US" altLang="en-US" smtClean="0">
                <a:latin typeface="Arial" panose="020B0604020202020204" pitchFamily="34" charset="0"/>
              </a:rPr>
              <a:pPr>
                <a:spcBef>
                  <a:spcPct val="0"/>
                </a:spcBef>
              </a:pPr>
              <a:t>46</a:t>
            </a:fld>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9BAC6C-91E8-4F6C-BD4A-57D88983C74A}" type="slidenum">
              <a:rPr lang="en-US" altLang="en-US" smtClean="0">
                <a:latin typeface="Arial" panose="020B0604020202020204" pitchFamily="34" charset="0"/>
              </a:rPr>
              <a:pPr>
                <a:spcBef>
                  <a:spcPct val="0"/>
                </a:spcBef>
              </a:pPr>
              <a:t>6</a:t>
            </a:fld>
            <a:endParaRPr lang="en-US"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663F03-7809-4984-A883-5EE6B996A55E}" type="slidenum">
              <a:rPr lang="en-US" altLang="en-US" smtClean="0">
                <a:latin typeface="Arial" panose="020B0604020202020204" pitchFamily="34" charset="0"/>
              </a:rPr>
              <a:pPr>
                <a:spcBef>
                  <a:spcPct val="0"/>
                </a:spcBef>
              </a:pPr>
              <a:t>7</a:t>
            </a:fld>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0836B7-6A67-44F8-B62A-6DF0B06D5003}" type="slidenum">
              <a:rPr lang="en-US" altLang="en-US" smtClean="0">
                <a:latin typeface="Arial" panose="020B0604020202020204" pitchFamily="34" charset="0"/>
              </a:rPr>
              <a:pPr>
                <a:spcBef>
                  <a:spcPct val="0"/>
                </a:spcBef>
              </a:pPr>
              <a:t>8</a:t>
            </a:fld>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691EA7-72A0-490E-8BF5-493E2070F431}"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E5787F-FC78-45F0-B02D-CF9F60CE52E6}" type="slidenum">
              <a:rPr lang="en-US" altLang="en-US" smtClean="0">
                <a:latin typeface="Arial" panose="020B0604020202020204" pitchFamily="34" charset="0"/>
              </a:rPr>
              <a:pPr>
                <a:spcBef>
                  <a:spcPct val="0"/>
                </a:spcBef>
              </a:pPr>
              <a:t>10</a:t>
            </a:fld>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F2E3FF-2F8C-4B0A-93A2-BC0FBA4A5BA1}" type="slidenum">
              <a:rPr lang="en-US" altLang="en-US"/>
              <a:pPr>
                <a:defRPr/>
              </a:pPr>
              <a:t>‹#›</a:t>
            </a:fld>
            <a:endParaRPr lang="en-US" altLang="en-US"/>
          </a:p>
        </p:txBody>
      </p:sp>
    </p:spTree>
    <p:extLst>
      <p:ext uri="{BB962C8B-B14F-4D97-AF65-F5344CB8AC3E}">
        <p14:creationId xmlns:p14="http://schemas.microsoft.com/office/powerpoint/2010/main" val="2728209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CEB19F-4A23-483E-A7DC-C62D1F9BAF60}" type="slidenum">
              <a:rPr lang="en-US" altLang="en-US"/>
              <a:pPr>
                <a:defRPr/>
              </a:pPr>
              <a:t>‹#›</a:t>
            </a:fld>
            <a:endParaRPr lang="en-US" altLang="en-US"/>
          </a:p>
        </p:txBody>
      </p:sp>
    </p:spTree>
    <p:extLst>
      <p:ext uri="{BB962C8B-B14F-4D97-AF65-F5344CB8AC3E}">
        <p14:creationId xmlns:p14="http://schemas.microsoft.com/office/powerpoint/2010/main" val="2680179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02D964-BDEB-41CF-AA89-DFBF8E0D6198}" type="slidenum">
              <a:rPr lang="en-US" altLang="en-US"/>
              <a:pPr>
                <a:defRPr/>
              </a:pPr>
              <a:t>‹#›</a:t>
            </a:fld>
            <a:endParaRPr lang="en-US" altLang="en-US"/>
          </a:p>
        </p:txBody>
      </p:sp>
    </p:spTree>
    <p:extLst>
      <p:ext uri="{BB962C8B-B14F-4D97-AF65-F5344CB8AC3E}">
        <p14:creationId xmlns:p14="http://schemas.microsoft.com/office/powerpoint/2010/main" val="152500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BE4A15-53BE-4B63-9C5A-4F924413FB02}" type="slidenum">
              <a:rPr lang="en-US" altLang="en-US"/>
              <a:pPr>
                <a:defRPr/>
              </a:pPr>
              <a:t>‹#›</a:t>
            </a:fld>
            <a:endParaRPr lang="en-US" altLang="en-US"/>
          </a:p>
        </p:txBody>
      </p:sp>
    </p:spTree>
    <p:extLst>
      <p:ext uri="{BB962C8B-B14F-4D97-AF65-F5344CB8AC3E}">
        <p14:creationId xmlns:p14="http://schemas.microsoft.com/office/powerpoint/2010/main" val="340434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527AD6-CB6F-462B-8E95-83E5CA541DF7}" type="slidenum">
              <a:rPr lang="en-US" altLang="en-US"/>
              <a:pPr>
                <a:defRPr/>
              </a:pPr>
              <a:t>‹#›</a:t>
            </a:fld>
            <a:endParaRPr lang="en-US" altLang="en-US"/>
          </a:p>
        </p:txBody>
      </p:sp>
    </p:spTree>
    <p:extLst>
      <p:ext uri="{BB962C8B-B14F-4D97-AF65-F5344CB8AC3E}">
        <p14:creationId xmlns:p14="http://schemas.microsoft.com/office/powerpoint/2010/main" val="170716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306D69-56F4-4286-A0EB-0B2E791F2915}" type="slidenum">
              <a:rPr lang="en-US" altLang="en-US"/>
              <a:pPr>
                <a:defRPr/>
              </a:pPr>
              <a:t>‹#›</a:t>
            </a:fld>
            <a:endParaRPr lang="en-US" altLang="en-US"/>
          </a:p>
        </p:txBody>
      </p:sp>
    </p:spTree>
    <p:extLst>
      <p:ext uri="{BB962C8B-B14F-4D97-AF65-F5344CB8AC3E}">
        <p14:creationId xmlns:p14="http://schemas.microsoft.com/office/powerpoint/2010/main" val="74447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B8A023-538B-4576-8969-744E3300EC9D}" type="slidenum">
              <a:rPr lang="en-US" altLang="en-US"/>
              <a:pPr>
                <a:defRPr/>
              </a:pPr>
              <a:t>‹#›</a:t>
            </a:fld>
            <a:endParaRPr lang="en-US" altLang="en-US"/>
          </a:p>
        </p:txBody>
      </p:sp>
    </p:spTree>
    <p:extLst>
      <p:ext uri="{BB962C8B-B14F-4D97-AF65-F5344CB8AC3E}">
        <p14:creationId xmlns:p14="http://schemas.microsoft.com/office/powerpoint/2010/main" val="109046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F266CC-0171-4B00-AEB5-3185160620B3}" type="slidenum">
              <a:rPr lang="en-US" altLang="en-US"/>
              <a:pPr>
                <a:defRPr/>
              </a:pPr>
              <a:t>‹#›</a:t>
            </a:fld>
            <a:endParaRPr lang="en-US" altLang="en-US"/>
          </a:p>
        </p:txBody>
      </p:sp>
    </p:spTree>
    <p:extLst>
      <p:ext uri="{BB962C8B-B14F-4D97-AF65-F5344CB8AC3E}">
        <p14:creationId xmlns:p14="http://schemas.microsoft.com/office/powerpoint/2010/main" val="252761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E0E3A9-F7A5-426F-8303-A77A4C1BD562}" type="slidenum">
              <a:rPr lang="en-US" altLang="en-US"/>
              <a:pPr>
                <a:defRPr/>
              </a:pPr>
              <a:t>‹#›</a:t>
            </a:fld>
            <a:endParaRPr lang="en-US" altLang="en-US"/>
          </a:p>
        </p:txBody>
      </p:sp>
    </p:spTree>
    <p:extLst>
      <p:ext uri="{BB962C8B-B14F-4D97-AF65-F5344CB8AC3E}">
        <p14:creationId xmlns:p14="http://schemas.microsoft.com/office/powerpoint/2010/main" val="286167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55F6EA-898E-4EC6-A63D-FCE7BCA2488D}" type="slidenum">
              <a:rPr lang="en-US" altLang="en-US"/>
              <a:pPr>
                <a:defRPr/>
              </a:pPr>
              <a:t>‹#›</a:t>
            </a:fld>
            <a:endParaRPr lang="en-US" altLang="en-US"/>
          </a:p>
        </p:txBody>
      </p:sp>
    </p:spTree>
    <p:extLst>
      <p:ext uri="{BB962C8B-B14F-4D97-AF65-F5344CB8AC3E}">
        <p14:creationId xmlns:p14="http://schemas.microsoft.com/office/powerpoint/2010/main" val="326640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23DC2-5D98-44B7-9062-6DD286606A0B}" type="slidenum">
              <a:rPr lang="en-US" altLang="en-US"/>
              <a:pPr>
                <a:defRPr/>
              </a:pPr>
              <a:t>‹#›</a:t>
            </a:fld>
            <a:endParaRPr lang="en-US" altLang="en-US"/>
          </a:p>
        </p:txBody>
      </p:sp>
    </p:spTree>
    <p:extLst>
      <p:ext uri="{BB962C8B-B14F-4D97-AF65-F5344CB8AC3E}">
        <p14:creationId xmlns:p14="http://schemas.microsoft.com/office/powerpoint/2010/main" val="322621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240CD74-FC36-4B06-8C12-08A960BBE4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hyperlink" Target="http://www.umich.edu/"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meche.mit.ed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eng.vt.edu/"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www.wpi.edu/Academics/Depts/Fir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www.enfp.umd.edu/" TargetMode="External"/><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hyperlink" Target="http://www.umd.edu/" TargetMode="External"/><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hyperlink" Target="http://www.umd.ed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18" Type="http://schemas.openxmlformats.org/officeDocument/2006/relationships/image" Target="../media/image58.jpeg"/><Relationship Id="rId26" Type="http://schemas.openxmlformats.org/officeDocument/2006/relationships/image" Target="../media/image62.jpeg"/><Relationship Id="rId3" Type="http://schemas.openxmlformats.org/officeDocument/2006/relationships/hyperlink" Target="http://www.name.uno.edu/" TargetMode="External"/><Relationship Id="rId21" Type="http://schemas.openxmlformats.org/officeDocument/2006/relationships/hyperlink" Target="http://www.umich.edu/" TargetMode="External"/><Relationship Id="rId7" Type="http://schemas.openxmlformats.org/officeDocument/2006/relationships/hyperlink" Target="http://www.gatech.edu/" TargetMode="External"/><Relationship Id="rId12" Type="http://schemas.openxmlformats.org/officeDocument/2006/relationships/hyperlink" Target="http://www.virginia.edu/" TargetMode="External"/><Relationship Id="rId17" Type="http://schemas.openxmlformats.org/officeDocument/2006/relationships/hyperlink" Target="http://www.sjsu.edu/" TargetMode="External"/><Relationship Id="rId25" Type="http://schemas.openxmlformats.org/officeDocument/2006/relationships/hyperlink" Target="http://www.mit.edu/" TargetMode="External"/><Relationship Id="rId33" Type="http://schemas.openxmlformats.org/officeDocument/2006/relationships/image" Target="../media/image65.png"/><Relationship Id="rId2" Type="http://schemas.openxmlformats.org/officeDocument/2006/relationships/notesSlide" Target="../notesSlides/notesSlide15.xml"/><Relationship Id="rId16" Type="http://schemas.openxmlformats.org/officeDocument/2006/relationships/image" Target="../media/image57.jpeg"/><Relationship Id="rId20" Type="http://schemas.openxmlformats.org/officeDocument/2006/relationships/image" Target="../media/image59.jpeg"/><Relationship Id="rId29"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4.png"/><Relationship Id="rId24" Type="http://schemas.openxmlformats.org/officeDocument/2006/relationships/image" Target="../media/image61.png"/><Relationship Id="rId32" Type="http://schemas.openxmlformats.org/officeDocument/2006/relationships/image" Target="../media/image64.jpeg"/><Relationship Id="rId5" Type="http://schemas.openxmlformats.org/officeDocument/2006/relationships/hyperlink" Target="http://www.jhu.edu/" TargetMode="External"/><Relationship Id="rId15" Type="http://schemas.openxmlformats.org/officeDocument/2006/relationships/hyperlink" Target="http://www.clemson.edu/" TargetMode="External"/><Relationship Id="rId23" Type="http://schemas.openxmlformats.org/officeDocument/2006/relationships/hyperlink" Target="http://www.vt.edu/" TargetMode="External"/><Relationship Id="rId28" Type="http://schemas.openxmlformats.org/officeDocument/2006/relationships/image" Target="../media/image41.png"/><Relationship Id="rId10" Type="http://schemas.openxmlformats.org/officeDocument/2006/relationships/hyperlink" Target="http://www.washington.edu/" TargetMode="External"/><Relationship Id="rId19" Type="http://schemas.openxmlformats.org/officeDocument/2006/relationships/hyperlink" Target="http://www.northeastern.edu/" TargetMode="External"/><Relationship Id="rId31" Type="http://schemas.openxmlformats.org/officeDocument/2006/relationships/hyperlink" Target="http://www.rice.edu/" TargetMode="Externa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56.jpeg"/><Relationship Id="rId22" Type="http://schemas.openxmlformats.org/officeDocument/2006/relationships/image" Target="../media/image60.jpeg"/><Relationship Id="rId27" Type="http://schemas.openxmlformats.org/officeDocument/2006/relationships/hyperlink" Target="http://www.enfp.umd.edu/" TargetMode="External"/><Relationship Id="rId30"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jpeg"/><Relationship Id="rId7"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4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jpeg"/><Relationship Id="rId7" Type="http://schemas.openxmlformats.org/officeDocument/2006/relationships/slide" Target="slide39.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image" Target="../media/image83.jpeg"/><Relationship Id="rId10" Type="http://schemas.openxmlformats.org/officeDocument/2006/relationships/slide" Target="slide3.xml"/><Relationship Id="rId4" Type="http://schemas.openxmlformats.org/officeDocument/2006/relationships/image" Target="../media/image82.jpeg"/><Relationship Id="rId9" Type="http://schemas.openxmlformats.org/officeDocument/2006/relationships/slide" Target="slide42.xml"/></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8.pn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17.xml"/><Relationship Id="rId4" Type="http://schemas.openxmlformats.org/officeDocument/2006/relationships/slide" Target="slide44.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hyperlink" Target="http://en.wikipedia.org/wiki/Image:Blue_Marlin_transporting_sea-based_X-band_radar.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93.jpe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17.jpeg"/><Relationship Id="rId3" Type="http://schemas.openxmlformats.org/officeDocument/2006/relationships/hyperlink" Target="mailto:Braden.L.Rostad@uscg.mil" TargetMode="External"/><Relationship Id="rId7" Type="http://schemas.openxmlformats.org/officeDocument/2006/relationships/hyperlink" Target="mailto:alexandra.s.miller@uscg.mil" TargetMode="External"/><Relationship Id="rId12"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mailto:Jake.R.Lobb2@uscg.mil" TargetMode="External"/><Relationship Id="rId11" Type="http://schemas.openxmlformats.org/officeDocument/2006/relationships/hyperlink" Target="mailto:braden.l.rostad@uscg.mil" TargetMode="External"/><Relationship Id="rId5" Type="http://schemas.openxmlformats.org/officeDocument/2006/relationships/hyperlink" Target="mailto:brian.k.meadowcroft@uscg.mil" TargetMode="External"/><Relationship Id="rId10" Type="http://schemas.openxmlformats.org/officeDocument/2006/relationships/image" Target="../media/image115.jpeg"/><Relationship Id="rId4" Type="http://schemas.openxmlformats.org/officeDocument/2006/relationships/hyperlink" Target="mailto:Catherine.M.Paris@uscg.mil" TargetMode="External"/><Relationship Id="rId9" Type="http://schemas.openxmlformats.org/officeDocument/2006/relationships/hyperlink" Target="mailto:andrew.j.murphy@uscg.mil?subject=Chemical%20Engineering%20Advanced%20Education%20Program"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mailto:Katherine.L.Ahrens@uscg.mil" TargetMode="External"/><Relationship Id="rId3" Type="http://schemas.openxmlformats.org/officeDocument/2006/relationships/hyperlink" Target="mailto:Braden.L.Rostad@uscg.mil" TargetMode="External"/><Relationship Id="rId7" Type="http://schemas.openxmlformats.org/officeDocument/2006/relationships/hyperlink" Target="mailto:Ariana.L.Mohnke@uscg.mil" TargetMode="External"/><Relationship Id="rId12"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mailto:Kelly.C.Berry@uscg.mil" TargetMode="External"/><Relationship Id="rId11" Type="http://schemas.openxmlformats.org/officeDocument/2006/relationships/image" Target="../media/image118.png"/><Relationship Id="rId5" Type="http://schemas.openxmlformats.org/officeDocument/2006/relationships/hyperlink" Target="https://www.dco.uscg.mil/CG-ENG/Recruiting/" TargetMode="External"/><Relationship Id="rId10" Type="http://schemas.openxmlformats.org/officeDocument/2006/relationships/hyperlink" Target="mailto:Amanda.M.Hamlet@uscg.mil" TargetMode="External"/><Relationship Id="rId4" Type="http://schemas.openxmlformats.org/officeDocument/2006/relationships/slide" Target="slide3.xml"/><Relationship Id="rId9" Type="http://schemas.openxmlformats.org/officeDocument/2006/relationships/hyperlink" Target="mailto:Steven.A.Lewis@uscg.mi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slide" Target="slide3.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image" Target="../media/image121.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181223" y="87313"/>
            <a:ext cx="3886577" cy="369332"/>
          </a:xfrm>
          <a:prstGeom prst="rect">
            <a:avLst/>
          </a:prstGeom>
          <a:noFill/>
        </p:spPr>
        <p:txBody>
          <a:bodyPr wrap="none">
            <a:spAutoFit/>
          </a:bodyPr>
          <a:lstStyle/>
          <a:p>
            <a:pPr algn="r" eaLnBrk="1" hangingPunct="1">
              <a:defRPr/>
            </a:pPr>
            <a:r>
              <a:rPr lang="en-US" dirty="0">
                <a:solidFill>
                  <a:schemeClr val="tx1">
                    <a:lumMod val="50000"/>
                    <a:lumOff val="50000"/>
                  </a:schemeClr>
                </a:solidFill>
                <a:latin typeface="Arial" charset="0"/>
                <a:cs typeface="Arial" charset="0"/>
              </a:rPr>
              <a:t>Marine Safety Engineering / </a:t>
            </a:r>
            <a:r>
              <a:rPr lang="en-US" dirty="0" smtClean="0">
                <a:solidFill>
                  <a:schemeClr val="tx1">
                    <a:lumMod val="50000"/>
                    <a:lumOff val="50000"/>
                  </a:schemeClr>
                </a:solidFill>
                <a:latin typeface="Arial" charset="0"/>
                <a:cs typeface="Arial" charset="0"/>
              </a:rPr>
              <a:t>AY2020</a:t>
            </a:r>
            <a:endParaRPr lang="en-US" dirty="0">
              <a:solidFill>
                <a:schemeClr val="tx1">
                  <a:lumMod val="50000"/>
                  <a:lumOff val="50000"/>
                </a:schemeClr>
              </a:solidFill>
              <a:latin typeface="Arial" charset="0"/>
              <a:cs typeface="Arial" charset="0"/>
            </a:endParaRPr>
          </a:p>
        </p:txBody>
      </p:sp>
      <p:sp>
        <p:nvSpPr>
          <p:cNvPr id="3075" name="Text Box 21"/>
          <p:cNvSpPr txBox="1">
            <a:spLocks noChangeArrowheads="1"/>
          </p:cNvSpPr>
          <p:nvPr/>
        </p:nvSpPr>
        <p:spPr bwMode="auto">
          <a:xfrm>
            <a:off x="1066800" y="1447800"/>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333333"/>
                </a:solidFill>
              </a:rPr>
              <a:t>loading…</a:t>
            </a:r>
          </a:p>
        </p:txBody>
      </p:sp>
      <p:grpSp>
        <p:nvGrpSpPr>
          <p:cNvPr id="2" name="Group 15"/>
          <p:cNvGrpSpPr>
            <a:grpSpLocks/>
          </p:cNvGrpSpPr>
          <p:nvPr/>
        </p:nvGrpSpPr>
        <p:grpSpPr bwMode="auto">
          <a:xfrm>
            <a:off x="0" y="-838200"/>
            <a:ext cx="5638800" cy="5638800"/>
            <a:chOff x="1338" y="618"/>
            <a:chExt cx="3084" cy="3084"/>
          </a:xfrm>
        </p:grpSpPr>
        <p:sp>
          <p:nvSpPr>
            <p:cNvPr id="3091" name="Oval 16"/>
            <p:cNvSpPr>
              <a:spLocks noChangeArrowheads="1"/>
            </p:cNvSpPr>
            <p:nvPr/>
          </p:nvSpPr>
          <p:spPr bwMode="auto">
            <a:xfrm>
              <a:off x="1392" y="672"/>
              <a:ext cx="2976" cy="2976"/>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92" name="Picture 17" descr="logoCoastGuard"/>
            <p:cNvPicPr>
              <a:picLocks noChangeAspect="1" noChangeArrowheads="1"/>
            </p:cNvPicPr>
            <p:nvPr/>
          </p:nvPicPr>
          <p:blipFill>
            <a:blip r:embed="rId3">
              <a:clrChange>
                <a:clrFrom>
                  <a:srgbClr val="FFFFFF"/>
                </a:clrFrom>
                <a:clrTo>
                  <a:srgbClr val="FFFFFF">
                    <a:alpha val="0"/>
                  </a:srgbClr>
                </a:clrTo>
              </a:clrChange>
              <a:lum bright="-80000" contrast="-80000"/>
              <a:grayscl/>
              <a:extLst>
                <a:ext uri="{28A0092B-C50C-407E-A947-70E740481C1C}">
                  <a14:useLocalDpi xmlns:a14="http://schemas.microsoft.com/office/drawing/2010/main" val="0"/>
                </a:ext>
              </a:extLst>
            </a:blip>
            <a:srcRect/>
            <a:stretch>
              <a:fillRect/>
            </a:stretch>
          </p:blipFill>
          <p:spPr bwMode="auto">
            <a:xfrm>
              <a:off x="1338" y="618"/>
              <a:ext cx="3084"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2819400" y="-5791200"/>
            <a:ext cx="15544800" cy="15544800"/>
            <a:chOff x="1338" y="618"/>
            <a:chExt cx="3084" cy="3084"/>
          </a:xfrm>
        </p:grpSpPr>
        <p:sp>
          <p:nvSpPr>
            <p:cNvPr id="3089" name="Oval 7"/>
            <p:cNvSpPr>
              <a:spLocks noChangeArrowheads="1"/>
            </p:cNvSpPr>
            <p:nvPr/>
          </p:nvSpPr>
          <p:spPr bwMode="auto">
            <a:xfrm>
              <a:off x="1392" y="672"/>
              <a:ext cx="2976" cy="2976"/>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90" name="Picture 6" descr="logoCoastGuard"/>
            <p:cNvPicPr>
              <a:picLocks noChangeAspect="1" noChangeArrowheads="1"/>
            </p:cNvPicPr>
            <p:nvPr/>
          </p:nvPicPr>
          <p:blipFill>
            <a:blip r:embed="rId3">
              <a:clrChange>
                <a:clrFrom>
                  <a:srgbClr val="FFFFFF"/>
                </a:clrFrom>
                <a:clrTo>
                  <a:srgbClr val="FFFFFF">
                    <a:alpha val="0"/>
                  </a:srgbClr>
                </a:clrTo>
              </a:clrChange>
              <a:lum bright="-60000" contrast="-60000"/>
              <a:grayscl/>
              <a:extLst>
                <a:ext uri="{28A0092B-C50C-407E-A947-70E740481C1C}">
                  <a14:useLocalDpi xmlns:a14="http://schemas.microsoft.com/office/drawing/2010/main" val="0"/>
                </a:ext>
              </a:extLst>
            </a:blip>
            <a:srcRect/>
            <a:stretch>
              <a:fillRect/>
            </a:stretch>
          </p:blipFill>
          <p:spPr bwMode="auto">
            <a:xfrm>
              <a:off x="1338" y="618"/>
              <a:ext cx="3084"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8" name="Picture 10" descr="Crossroads"/>
          <p:cNvPicPr>
            <a:picLocks noChangeAspect="1" noChangeArrowheads="1"/>
          </p:cNvPicPr>
          <p:nvPr/>
        </p:nvPicPr>
        <p:blipFill>
          <a:blip r:embed="rId4">
            <a:lum bright="-38000" contrast="-40000"/>
            <a:grayscl/>
            <a:extLst>
              <a:ext uri="{28A0092B-C50C-407E-A947-70E740481C1C}">
                <a14:useLocalDpi xmlns:a14="http://schemas.microsoft.com/office/drawing/2010/main" val="0"/>
              </a:ext>
            </a:extLst>
          </a:blip>
          <a:srcRect/>
          <a:stretch>
            <a:fillRect/>
          </a:stretch>
        </p:blipFill>
        <p:spPr bwMode="auto">
          <a:xfrm>
            <a:off x="6350" y="7938"/>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Text Box 11"/>
          <p:cNvGrpSpPr>
            <a:grpSpLocks/>
          </p:cNvGrpSpPr>
          <p:nvPr/>
        </p:nvGrpSpPr>
        <p:grpSpPr bwMode="auto">
          <a:xfrm>
            <a:off x="0" y="5040313"/>
            <a:ext cx="9156700" cy="1817687"/>
            <a:chOff x="-4" y="3325"/>
            <a:chExt cx="5768" cy="1145"/>
          </a:xfrm>
        </p:grpSpPr>
        <p:pic>
          <p:nvPicPr>
            <p:cNvPr id="3087" name="Text Box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3325"/>
              <a:ext cx="5768"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 Box 6"/>
            <p:cNvSpPr txBox="1">
              <a:spLocks noChangeArrowheads="1"/>
            </p:cNvSpPr>
            <p:nvPr/>
          </p:nvSpPr>
          <p:spPr bwMode="auto">
            <a:xfrm>
              <a:off x="0" y="3329"/>
              <a:ext cx="576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800">
                <a:solidFill>
                  <a:schemeClr val="bg1"/>
                </a:solidFill>
              </a:endParaRPr>
            </a:p>
            <a:p>
              <a:pPr eaLnBrk="1" hangingPunct="1">
                <a:spcBef>
                  <a:spcPct val="50000"/>
                </a:spcBef>
                <a:buFontTx/>
                <a:buNone/>
              </a:pPr>
              <a:r>
                <a:rPr lang="en-US" altLang="en-US" sz="2800">
                  <a:solidFill>
                    <a:schemeClr val="bg1"/>
                  </a:solidFill>
                </a:rPr>
                <a:t>        At a crossroads in your career?</a:t>
              </a:r>
            </a:p>
            <a:p>
              <a:pPr algn="ctr" eaLnBrk="1" hangingPunct="1">
                <a:spcBef>
                  <a:spcPct val="50000"/>
                </a:spcBef>
                <a:buFontTx/>
                <a:buNone/>
              </a:pPr>
              <a:endParaRPr lang="en-US" altLang="en-US" sz="2800">
                <a:solidFill>
                  <a:schemeClr val="bg1"/>
                </a:solidFill>
              </a:endParaRPr>
            </a:p>
          </p:txBody>
        </p:sp>
      </p:grpSp>
      <p:pic>
        <p:nvPicPr>
          <p:cNvPr id="12300" name="Picture 12" descr="image4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Text Box 14"/>
          <p:cNvGrpSpPr>
            <a:grpSpLocks/>
          </p:cNvGrpSpPr>
          <p:nvPr/>
        </p:nvGrpSpPr>
        <p:grpSpPr bwMode="auto">
          <a:xfrm>
            <a:off x="0" y="5048250"/>
            <a:ext cx="9156700" cy="1809750"/>
            <a:chOff x="-12" y="3322"/>
            <a:chExt cx="5768" cy="1140"/>
          </a:xfrm>
        </p:grpSpPr>
        <p:pic>
          <p:nvPicPr>
            <p:cNvPr id="3085" name="Text Box 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 y="3322"/>
              <a:ext cx="5768"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Text Box 13"/>
            <p:cNvSpPr txBox="1">
              <a:spLocks noChangeArrowheads="1"/>
            </p:cNvSpPr>
            <p:nvPr/>
          </p:nvSpPr>
          <p:spPr bwMode="auto">
            <a:xfrm>
              <a:off x="-6" y="3324"/>
              <a:ext cx="576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800">
                <a:solidFill>
                  <a:srgbClr val="7D4B25"/>
                </a:solidFill>
              </a:endParaRPr>
            </a:p>
            <a:p>
              <a:pPr eaLnBrk="1" hangingPunct="1">
                <a:spcBef>
                  <a:spcPct val="50000"/>
                </a:spcBef>
                <a:buFontTx/>
                <a:buNone/>
              </a:pPr>
              <a:r>
                <a:rPr lang="en-US" altLang="en-US" sz="2800">
                  <a:solidFill>
                    <a:srgbClr val="D5AC39"/>
                  </a:solidFill>
                </a:rPr>
                <a:t>        What heading will you choose?</a:t>
              </a:r>
            </a:p>
            <a:p>
              <a:pPr algn="ctr" eaLnBrk="1" hangingPunct="1">
                <a:spcBef>
                  <a:spcPct val="50000"/>
                </a:spcBef>
                <a:buFontTx/>
                <a:buNone/>
              </a:pPr>
              <a:endParaRPr lang="en-US" altLang="en-US" sz="2800">
                <a:solidFill>
                  <a:srgbClr val="D5AC39"/>
                </a:solidFill>
              </a:endParaRPr>
            </a:p>
          </p:txBody>
        </p:sp>
      </p:grpSp>
      <p:grpSp>
        <p:nvGrpSpPr>
          <p:cNvPr id="6" name="Group 32"/>
          <p:cNvGrpSpPr>
            <a:grpSpLocks/>
          </p:cNvGrpSpPr>
          <p:nvPr/>
        </p:nvGrpSpPr>
        <p:grpSpPr bwMode="auto">
          <a:xfrm>
            <a:off x="8382000" y="6400800"/>
            <a:ext cx="682625" cy="381000"/>
            <a:chOff x="5280" y="4032"/>
            <a:chExt cx="430" cy="240"/>
          </a:xfrm>
        </p:grpSpPr>
        <p:sp>
          <p:nvSpPr>
            <p:cNvPr id="308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08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extLst>
      <p:ext uri="{BB962C8B-B14F-4D97-AF65-F5344CB8AC3E}">
        <p14:creationId xmlns:p14="http://schemas.microsoft.com/office/powerpoint/2010/main" val="1029924077"/>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par>
                          <p:cTn id="15" fill="hold" nodeType="afterGroup">
                            <p:stCondLst>
                              <p:cond delay="3000"/>
                            </p:stCondLst>
                            <p:childTnLst>
                              <p:par>
                                <p:cTn id="16" presetID="10" presetClass="entr" presetSubtype="0" fill="hold"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298"/>
                                        </p:tgtEl>
                                        <p:attrNameLst>
                                          <p:attrName>style.visibility</p:attrName>
                                        </p:attrNameLst>
                                      </p:cBhvr>
                                      <p:to>
                                        <p:strVal val="visible"/>
                                      </p:to>
                                    </p:set>
                                    <p:animEffect transition="in" filter="fade">
                                      <p:cBhvr>
                                        <p:cTn id="21" dur="2000"/>
                                        <p:tgtEl>
                                          <p:spTgt spid="12298"/>
                                        </p:tgtEl>
                                      </p:cBhvr>
                                    </p:animEffect>
                                  </p:childTnLst>
                                </p:cTn>
                              </p:par>
                            </p:childTnLst>
                          </p:cTn>
                        </p:par>
                        <p:par>
                          <p:cTn id="22" fill="hold" nodeType="afterGroup">
                            <p:stCondLst>
                              <p:cond delay="6000"/>
                            </p:stCondLst>
                            <p:childTnLst>
                              <p:par>
                                <p:cTn id="23" presetID="10" presetClass="entr" presetSubtype="0" fill="hold" nodeType="afterEffect">
                                  <p:stCondLst>
                                    <p:cond delay="1000"/>
                                  </p:stCondLst>
                                  <p:childTnLst>
                                    <p:set>
                                      <p:cBhvr>
                                        <p:cTn id="24" dur="1" fill="hold">
                                          <p:stCondLst>
                                            <p:cond delay="0"/>
                                          </p:stCondLst>
                                        </p:cTn>
                                        <p:tgtEl>
                                          <p:spTgt spid="12300"/>
                                        </p:tgtEl>
                                        <p:attrNameLst>
                                          <p:attrName>style.visibility</p:attrName>
                                        </p:attrNameLst>
                                      </p:cBhvr>
                                      <p:to>
                                        <p:strVal val="visible"/>
                                      </p:to>
                                    </p:set>
                                    <p:animEffect transition="in" filter="fade">
                                      <p:cBhvr>
                                        <p:cTn id="25" dur="2000"/>
                                        <p:tgtEl>
                                          <p:spTgt spid="12300"/>
                                        </p:tgtEl>
                                      </p:cBhvr>
                                    </p:animEffect>
                                  </p:childTnLst>
                                </p:cTn>
                              </p:par>
                            </p:childTnLst>
                          </p:cTn>
                        </p:par>
                        <p:par>
                          <p:cTn id="26" fill="hold" nodeType="afterGroup">
                            <p:stCondLst>
                              <p:cond delay="9000"/>
                            </p:stCondLst>
                            <p:childTnLst>
                              <p:par>
                                <p:cTn id="27" presetID="10" presetClass="entr" presetSubtype="0" fill="hold" nodeType="after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nodeType="afterGroup">
                            <p:stCondLst>
                              <p:cond delay="1000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5" name="Text Box 67"/>
          <p:cNvSpPr txBox="1">
            <a:spLocks noChangeArrowheads="1"/>
          </p:cNvSpPr>
          <p:nvPr/>
        </p:nvSpPr>
        <p:spPr bwMode="auto">
          <a:xfrm>
            <a:off x="1905000" y="0"/>
            <a:ext cx="5334000" cy="7596188"/>
          </a:xfrm>
          <a:prstGeom prst="rect">
            <a:avLst/>
          </a:prstGeom>
          <a:solidFill>
            <a:srgbClr val="000000"/>
          </a:solidFill>
          <a:ln w="9525">
            <a:noFill/>
            <a:miter lim="800000"/>
            <a:headEnd/>
            <a:tailEnd/>
          </a:ln>
          <a:effectLst/>
        </p:spPr>
        <p:txBody>
          <a:bodyPr>
            <a:spAutoFit/>
          </a:bodyPr>
          <a:lstStyle/>
          <a:p>
            <a:pPr algn="ctr" eaLnBrk="1" hangingPunct="1">
              <a:defRPr/>
            </a:pPr>
            <a:r>
              <a:rPr lang="en-US" sz="2800">
                <a:solidFill>
                  <a:schemeClr val="bg1"/>
                </a:solidFill>
                <a:latin typeface="Copperplate Gothic Bold" pitchFamily="34" charset="0"/>
                <a:cs typeface="+mn-cs"/>
              </a:rPr>
              <a:t>you</a:t>
            </a:r>
          </a:p>
          <a:p>
            <a:pPr algn="ctr" eaLnBrk="1" hangingPunct="1">
              <a:defRPr/>
            </a:pPr>
            <a:r>
              <a:rPr lang="en-US" sz="2800" dirty="0">
                <a:solidFill>
                  <a:schemeClr val="bg1"/>
                </a:solidFill>
                <a:latin typeface="Copperplate Gothic Bold" pitchFamily="34" charset="0"/>
                <a:cs typeface="+mn-cs"/>
              </a:rPr>
              <a:t>may</a:t>
            </a:r>
          </a:p>
          <a:p>
            <a:pPr algn="ctr" eaLnBrk="1" hangingPunct="1">
              <a:defRPr/>
            </a:pPr>
            <a:r>
              <a:rPr lang="en-US" sz="2800" dirty="0">
                <a:solidFill>
                  <a:schemeClr val="bg1"/>
                </a:solidFill>
                <a:latin typeface="Copperplate Gothic Bold" pitchFamily="34" charset="0"/>
                <a:cs typeface="+mn-cs"/>
              </a:rPr>
              <a:t>only</a:t>
            </a:r>
          </a:p>
          <a:p>
            <a:pPr algn="ctr" eaLnBrk="1" hangingPunct="1">
              <a:defRPr/>
            </a:pPr>
            <a:r>
              <a:rPr lang="en-US" sz="2800" dirty="0">
                <a:solidFill>
                  <a:schemeClr val="bg1"/>
                </a:solidFill>
                <a:latin typeface="Copperplate Gothic Bold" pitchFamily="34" charset="0"/>
                <a:cs typeface="+mn-cs"/>
              </a:rPr>
              <a:t>attend</a:t>
            </a:r>
          </a:p>
          <a:p>
            <a:pPr algn="ctr" eaLnBrk="1" hangingPunct="1">
              <a:defRPr/>
            </a:pPr>
            <a:r>
              <a:rPr lang="en-US" sz="2800" dirty="0">
                <a:solidFill>
                  <a:schemeClr val="bg1"/>
                </a:solidFill>
                <a:latin typeface="Copperplate Gothic Bold" pitchFamily="34" charset="0"/>
                <a:cs typeface="+mn-cs"/>
              </a:rPr>
              <a:t>one</a:t>
            </a:r>
          </a:p>
          <a:p>
            <a:pPr algn="ctr" eaLnBrk="1" hangingPunct="1">
              <a:defRPr/>
            </a:pPr>
            <a:r>
              <a:rPr lang="en-US" sz="2800" dirty="0">
                <a:solidFill>
                  <a:schemeClr val="bg1"/>
                </a:solidFill>
                <a:latin typeface="Copperplate Gothic Bold" pitchFamily="34" charset="0"/>
                <a:cs typeface="+mn-cs"/>
              </a:rPr>
              <a:t>of</a:t>
            </a:r>
          </a:p>
          <a:p>
            <a:pPr algn="ctr" eaLnBrk="1" hangingPunct="1">
              <a:defRPr/>
            </a:pPr>
            <a:r>
              <a:rPr lang="en-US" sz="2800" dirty="0">
                <a:solidFill>
                  <a:schemeClr val="bg1"/>
                </a:solidFill>
                <a:latin typeface="Copperplate Gothic Bold" pitchFamily="34" charset="0"/>
                <a:cs typeface="+mn-cs"/>
              </a:rPr>
              <a:t>the</a:t>
            </a:r>
          </a:p>
          <a:p>
            <a:pPr algn="ctr" eaLnBrk="1" hangingPunct="1">
              <a:defRPr/>
            </a:pPr>
            <a:r>
              <a:rPr lang="en-US" sz="2800" dirty="0">
                <a:solidFill>
                  <a:schemeClr val="bg1"/>
                </a:solidFill>
                <a:latin typeface="Copperplate Gothic Bold" pitchFamily="34" charset="0"/>
                <a:cs typeface="+mn-cs"/>
              </a:rPr>
              <a:t>finest</a:t>
            </a:r>
          </a:p>
          <a:p>
            <a:pPr algn="ctr" eaLnBrk="1" hangingPunct="1">
              <a:defRPr/>
            </a:pPr>
            <a:r>
              <a:rPr lang="en-US" sz="2800" dirty="0">
                <a:solidFill>
                  <a:schemeClr val="bg1"/>
                </a:solidFill>
                <a:latin typeface="Copperplate Gothic Bold" pitchFamily="34" charset="0"/>
                <a:cs typeface="+mn-cs"/>
              </a:rPr>
              <a:t>institutions</a:t>
            </a:r>
          </a:p>
          <a:p>
            <a:pPr algn="ctr" eaLnBrk="1" hangingPunct="1">
              <a:defRPr/>
            </a:pPr>
            <a:r>
              <a:rPr lang="en-US" sz="2800" dirty="0">
                <a:solidFill>
                  <a:schemeClr val="bg1"/>
                </a:solidFill>
                <a:latin typeface="Copperplate Gothic Bold" pitchFamily="34" charset="0"/>
                <a:cs typeface="+mn-cs"/>
              </a:rPr>
              <a:t>of</a:t>
            </a:r>
          </a:p>
          <a:p>
            <a:pPr algn="ctr" eaLnBrk="1" hangingPunct="1">
              <a:defRPr/>
            </a:pPr>
            <a:r>
              <a:rPr lang="en-US" sz="2800" dirty="0">
                <a:solidFill>
                  <a:schemeClr val="bg1"/>
                </a:solidFill>
                <a:latin typeface="Copperplate Gothic Bold" pitchFamily="34" charset="0"/>
                <a:cs typeface="+mn-cs"/>
              </a:rPr>
              <a:t>higher</a:t>
            </a:r>
          </a:p>
          <a:p>
            <a:pPr algn="ctr" eaLnBrk="1" hangingPunct="1">
              <a:defRPr/>
            </a:pPr>
            <a:r>
              <a:rPr lang="en-US" sz="2800" dirty="0">
                <a:solidFill>
                  <a:schemeClr val="bg1"/>
                </a:solidFill>
                <a:latin typeface="Copperplate Gothic Bold" pitchFamily="34" charset="0"/>
                <a:cs typeface="+mn-cs"/>
              </a:rPr>
              <a:t>learning</a:t>
            </a:r>
          </a:p>
          <a:p>
            <a:pPr algn="ctr" eaLnBrk="1" hangingPunct="1">
              <a:defRPr/>
            </a:pPr>
            <a:r>
              <a:rPr lang="en-US" sz="2800" dirty="0">
                <a:solidFill>
                  <a:schemeClr val="bg1"/>
                </a:solidFill>
                <a:latin typeface="Copperplate Gothic Bold" pitchFamily="34" charset="0"/>
                <a:cs typeface="+mn-cs"/>
              </a:rPr>
              <a:t>in</a:t>
            </a:r>
          </a:p>
          <a:p>
            <a:pPr algn="ctr" eaLnBrk="1" hangingPunct="1">
              <a:defRPr/>
            </a:pPr>
            <a:r>
              <a:rPr lang="en-US" sz="2800" dirty="0">
                <a:solidFill>
                  <a:schemeClr val="bg1"/>
                </a:solidFill>
                <a:latin typeface="Copperplate Gothic Bold" pitchFamily="34" charset="0"/>
                <a:cs typeface="+mn-cs"/>
              </a:rPr>
              <a:t>the</a:t>
            </a:r>
          </a:p>
          <a:p>
            <a:pPr algn="ctr" eaLnBrk="1" hangingPunct="1">
              <a:defRPr/>
            </a:pPr>
            <a:r>
              <a:rPr lang="en-US" sz="2800" dirty="0">
                <a:solidFill>
                  <a:schemeClr val="bg1"/>
                </a:solidFill>
                <a:latin typeface="Copperplate Gothic Bold" pitchFamily="34" charset="0"/>
                <a:cs typeface="+mn-cs"/>
              </a:rPr>
              <a:t>country.</a:t>
            </a:r>
            <a:r>
              <a:rPr lang="en-US" sz="2800" dirty="0">
                <a:solidFill>
                  <a:schemeClr val="bg1"/>
                </a:solidFill>
                <a:effectLst>
                  <a:outerShdw blurRad="38100" dist="38100" dir="2700000" algn="tl">
                    <a:srgbClr val="808080"/>
                  </a:outerShdw>
                </a:effectLst>
                <a:latin typeface="Copperplate Gothic Bold" pitchFamily="34" charset="0"/>
                <a:cs typeface="+mn-cs"/>
              </a:rPr>
              <a:t> </a:t>
            </a:r>
          </a:p>
          <a:p>
            <a:pPr algn="ctr" eaLnBrk="1" hangingPunct="1">
              <a:defRPr/>
            </a:pPr>
            <a:endParaRPr lang="en-US" sz="2800" dirty="0">
              <a:solidFill>
                <a:schemeClr val="bg1"/>
              </a:solidFill>
              <a:effectLst>
                <a:outerShdw blurRad="38100" dist="38100" dir="2700000" algn="tl">
                  <a:srgbClr val="808080"/>
                </a:outerShdw>
              </a:effectLst>
              <a:latin typeface="Copperplate Gothic Bold" pitchFamily="34" charset="0"/>
              <a:cs typeface="+mn-cs"/>
            </a:endParaRPr>
          </a:p>
          <a:p>
            <a:pPr algn="ctr" eaLnBrk="1" hangingPunct="1">
              <a:defRPr/>
            </a:pPr>
            <a:endParaRPr lang="en-US" sz="2800" dirty="0">
              <a:solidFill>
                <a:schemeClr val="bg2"/>
              </a:solidFill>
              <a:effectLst>
                <a:outerShdw blurRad="38100" dist="38100" dir="2700000" algn="tl">
                  <a:srgbClr val="FFFFFF"/>
                </a:outerShdw>
              </a:effectLst>
              <a:latin typeface="Copperplate Gothic Bold" pitchFamily="34" charset="0"/>
              <a:cs typeface="+mn-cs"/>
            </a:endParaRPr>
          </a:p>
          <a:p>
            <a:pPr algn="ctr" eaLnBrk="1" hangingPunct="1">
              <a:defRPr/>
            </a:pPr>
            <a:r>
              <a:rPr lang="en-US" sz="1600" dirty="0">
                <a:solidFill>
                  <a:schemeClr val="bg2"/>
                </a:solidFill>
                <a:latin typeface="Copperplate Gothic Bold" pitchFamily="34" charset="0"/>
                <a:cs typeface="+mn-cs"/>
              </a:rPr>
              <a:t>a few examples follow.</a:t>
            </a:r>
          </a:p>
        </p:txBody>
      </p:sp>
      <p:sp>
        <p:nvSpPr>
          <p:cNvPr id="20485" name="Rectangle 17"/>
          <p:cNvSpPr>
            <a:spLocks noChangeArrowheads="1"/>
          </p:cNvSpPr>
          <p:nvPr/>
        </p:nvSpPr>
        <p:spPr bwMode="auto">
          <a:xfrm rot="10800000">
            <a:off x="-6275" y="0"/>
            <a:ext cx="9144000" cy="6858000"/>
          </a:xfrm>
          <a:prstGeom prst="rect">
            <a:avLst/>
          </a:prstGeom>
          <a:gradFill flip="none" rotWithShape="1">
            <a:gsLst>
              <a:gs pos="0">
                <a:srgbClr val="000000">
                  <a:alpha val="30000"/>
                </a:srgbClr>
              </a:gs>
              <a:gs pos="100000">
                <a:schemeClr val="tx1"/>
              </a:gs>
            </a:gsLst>
            <a:lin ang="16200000" scaled="1"/>
            <a:tileRect/>
          </a:gra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42" name="Text Box 30"/>
          <p:cNvSpPr txBox="1">
            <a:spLocks noChangeArrowheads="1"/>
          </p:cNvSpPr>
          <p:nvPr/>
        </p:nvSpPr>
        <p:spPr bwMode="auto">
          <a:xfrm>
            <a:off x="0" y="6003925"/>
            <a:ext cx="8334375"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b="1" dirty="0">
                <a:solidFill>
                  <a:srgbClr val="B2B2B2"/>
                </a:solidFill>
                <a:latin typeface="Times New Roman" panose="02020603050405020304" pitchFamily="18" charset="0"/>
              </a:rPr>
              <a:t>M   I   C   H   I   G   A   N</a:t>
            </a:r>
          </a:p>
        </p:txBody>
      </p:sp>
      <p:pic>
        <p:nvPicPr>
          <p:cNvPr id="13343" name="Picture 13" descr="Blue_-_Maize_Text_and_Trim_"/>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2209800"/>
            <a:ext cx="32766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3" descr="http://www.frameandmatshop.com/gallery/albums/sportstadiums/Michigan_Footb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Text Box 19"/>
          <p:cNvSpPr txBox="1">
            <a:spLocks noChangeArrowheads="1"/>
          </p:cNvSpPr>
          <p:nvPr/>
        </p:nvSpPr>
        <p:spPr bwMode="auto">
          <a:xfrm>
            <a:off x="0" y="66675"/>
            <a:ext cx="91440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bg1"/>
                </a:solidFill>
              </a:rPr>
              <a:t>Many CG marine engineers have spent their Fall Saturday afternoons in the Big House.</a:t>
            </a:r>
          </a:p>
        </p:txBody>
      </p:sp>
      <p:sp>
        <p:nvSpPr>
          <p:cNvPr id="13332" name="Text Box 20"/>
          <p:cNvSpPr txBox="1">
            <a:spLocks noChangeArrowheads="1"/>
          </p:cNvSpPr>
          <p:nvPr/>
        </p:nvSpPr>
        <p:spPr bwMode="auto">
          <a:xfrm>
            <a:off x="-22225" y="71438"/>
            <a:ext cx="9166225" cy="36671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solidFill>
                  <a:schemeClr val="accent2"/>
                </a:solidFill>
              </a:rPr>
              <a:t>   </a:t>
            </a:r>
            <a:r>
              <a:rPr lang="en-US" altLang="en-US" sz="1800" b="1">
                <a:solidFill>
                  <a:schemeClr val="accent2"/>
                </a:solidFill>
              </a:rPr>
              <a:t>If you plan to be a Naval Architect &amp; Marine Engineer, you may want to </a:t>
            </a:r>
            <a:r>
              <a:rPr lang="en-US" altLang="en-US" sz="1800" b="1" i="1">
                <a:solidFill>
                  <a:schemeClr val="accent2"/>
                </a:solidFill>
              </a:rPr>
              <a:t>Go Blue!</a:t>
            </a:r>
            <a:endParaRPr lang="en-US" altLang="en-US" sz="200" b="1" i="1">
              <a:solidFill>
                <a:schemeClr val="accent2"/>
              </a:solidFill>
            </a:endParaRPr>
          </a:p>
        </p:txBody>
      </p:sp>
      <p:grpSp>
        <p:nvGrpSpPr>
          <p:cNvPr id="2" name="Group 24"/>
          <p:cNvGrpSpPr>
            <a:grpSpLocks/>
          </p:cNvGrpSpPr>
          <p:nvPr/>
        </p:nvGrpSpPr>
        <p:grpSpPr bwMode="auto">
          <a:xfrm>
            <a:off x="7543800" y="609600"/>
            <a:ext cx="1371600" cy="1371600"/>
            <a:chOff x="1872" y="3042"/>
            <a:chExt cx="864" cy="864"/>
          </a:xfrm>
        </p:grpSpPr>
        <p:sp>
          <p:nvSpPr>
            <p:cNvPr id="20497" name="Oval 25"/>
            <p:cNvSpPr>
              <a:spLocks noChangeArrowheads="1"/>
            </p:cNvSpPr>
            <p:nvPr/>
          </p:nvSpPr>
          <p:spPr bwMode="auto">
            <a:xfrm>
              <a:off x="1890" y="3066"/>
              <a:ext cx="816" cy="816"/>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498" name="Picture 26" descr="University of Michigan 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2" y="3042"/>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5"/>
          <p:cNvGrpSpPr>
            <a:grpSpLocks/>
          </p:cNvGrpSpPr>
          <p:nvPr/>
        </p:nvGrpSpPr>
        <p:grpSpPr bwMode="auto">
          <a:xfrm>
            <a:off x="8385175" y="6010275"/>
            <a:ext cx="682625" cy="381000"/>
            <a:chOff x="5282" y="3798"/>
            <a:chExt cx="430" cy="240"/>
          </a:xfrm>
        </p:grpSpPr>
        <p:sp>
          <p:nvSpPr>
            <p:cNvPr id="20495"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0496" name="AutoShape 61">
              <a:hlinkClick r:id="rId7"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U of M</a:t>
              </a:r>
            </a:p>
          </p:txBody>
        </p:sp>
      </p:grpSp>
      <p:grpSp>
        <p:nvGrpSpPr>
          <p:cNvPr id="4" name="Group 32"/>
          <p:cNvGrpSpPr>
            <a:grpSpLocks/>
          </p:cNvGrpSpPr>
          <p:nvPr/>
        </p:nvGrpSpPr>
        <p:grpSpPr bwMode="auto">
          <a:xfrm>
            <a:off x="8382000" y="6400800"/>
            <a:ext cx="682625" cy="381000"/>
            <a:chOff x="5280" y="4032"/>
            <a:chExt cx="430" cy="240"/>
          </a:xfrm>
        </p:grpSpPr>
        <p:sp>
          <p:nvSpPr>
            <p:cNvPr id="2049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049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2115"/>
                                        </p:tgtEl>
                                        <p:attrNameLst>
                                          <p:attrName>style.visibility</p:attrName>
                                        </p:attrNameLst>
                                      </p:cBhvr>
                                      <p:to>
                                        <p:strVal val="visible"/>
                                      </p:to>
                                    </p:set>
                                    <p:anim calcmode="lin" valueType="num">
                                      <p:cBhvr>
                                        <p:cTn id="7" dur="15000" fill="hold"/>
                                        <p:tgtEl>
                                          <p:spTgt spid="2115"/>
                                        </p:tgtEl>
                                        <p:attrNameLst>
                                          <p:attrName>ppt_x</p:attrName>
                                        </p:attrNameLst>
                                      </p:cBhvr>
                                      <p:tavLst>
                                        <p:tav tm="0">
                                          <p:val>
                                            <p:strVal val="#ppt_x"/>
                                          </p:val>
                                        </p:tav>
                                        <p:tav tm="100000">
                                          <p:val>
                                            <p:strVal val="#ppt_x"/>
                                          </p:val>
                                        </p:tav>
                                      </p:tavLst>
                                    </p:anim>
                                    <p:anim calcmode="lin" valueType="num">
                                      <p:cBhvr>
                                        <p:cTn id="8" dur="15000" fill="hold"/>
                                        <p:tgtEl>
                                          <p:spTgt spid="2115"/>
                                        </p:tgtEl>
                                        <p:attrNameLst>
                                          <p:attrName>ppt_y</p:attrName>
                                        </p:attrNameLst>
                                      </p:cBhvr>
                                      <p:tavLst>
                                        <p:tav tm="0">
                                          <p:val>
                                            <p:strVal val="#ppt_y+1"/>
                                          </p:val>
                                        </p:tav>
                                        <p:tav tm="100000">
                                          <p:val>
                                            <p:strVal val="#ppt_y-1"/>
                                          </p:val>
                                        </p:tav>
                                      </p:tavLst>
                                    </p:anim>
                                  </p:childTnLst>
                                </p:cTn>
                              </p:par>
                            </p:childTnLst>
                          </p:cTn>
                        </p:par>
                        <p:par>
                          <p:cTn id="9" fill="hold" nodeType="afterGroup">
                            <p:stCondLst>
                              <p:cond delay="15000"/>
                            </p:stCondLst>
                            <p:childTnLst>
                              <p:par>
                                <p:cTn id="10" presetID="10" presetClass="exit" presetSubtype="0" fill="hold" grpId="1" nodeType="afterEffect">
                                  <p:stCondLst>
                                    <p:cond delay="0"/>
                                  </p:stCondLst>
                                  <p:childTnLst>
                                    <p:animEffect transition="out" filter="fade">
                                      <p:cBhvr>
                                        <p:cTn id="11" dur="500"/>
                                        <p:tgtEl>
                                          <p:spTgt spid="2115"/>
                                        </p:tgtEl>
                                      </p:cBhvr>
                                    </p:animEffect>
                                    <p:set>
                                      <p:cBhvr>
                                        <p:cTn id="12" dur="1" fill="hold">
                                          <p:stCondLst>
                                            <p:cond delay="499"/>
                                          </p:stCondLst>
                                        </p:cTn>
                                        <p:tgtEl>
                                          <p:spTgt spid="2115"/>
                                        </p:tgtEl>
                                        <p:attrNameLst>
                                          <p:attrName>style.visibility</p:attrName>
                                        </p:attrNameLst>
                                      </p:cBhvr>
                                      <p:to>
                                        <p:strVal val="hidden"/>
                                      </p:to>
                                    </p:set>
                                  </p:childTnLst>
                                </p:cTn>
                              </p:par>
                            </p:childTnLst>
                          </p:cTn>
                        </p:par>
                        <p:par>
                          <p:cTn id="13" fill="hold">
                            <p:stCondLst>
                              <p:cond delay="15500"/>
                            </p:stCondLst>
                            <p:childTnLst>
                              <p:par>
                                <p:cTn id="14" presetID="10" presetClass="entr" presetSubtype="0" fill="hold" nodeType="afterEffect">
                                  <p:stCondLst>
                                    <p:cond delay="0"/>
                                  </p:stCondLst>
                                  <p:childTnLst>
                                    <p:set>
                                      <p:cBhvr>
                                        <p:cTn id="15" dur="1" fill="hold">
                                          <p:stCondLst>
                                            <p:cond delay="0"/>
                                          </p:stCondLst>
                                        </p:cTn>
                                        <p:tgtEl>
                                          <p:spTgt spid="13343"/>
                                        </p:tgtEl>
                                        <p:attrNameLst>
                                          <p:attrName>style.visibility</p:attrName>
                                        </p:attrNameLst>
                                      </p:cBhvr>
                                      <p:to>
                                        <p:strVal val="visible"/>
                                      </p:to>
                                    </p:set>
                                    <p:animEffect transition="in" filter="fade">
                                      <p:cBhvr>
                                        <p:cTn id="16" dur="500"/>
                                        <p:tgtEl>
                                          <p:spTgt spid="13343"/>
                                        </p:tgtEl>
                                      </p:cBhvr>
                                    </p:animEffect>
                                  </p:childTnLst>
                                  <p:subTnLst>
                                    <p:audio>
                                      <p:cMediaNode>
                                        <p:cTn display="0" masterRel="sameClick">
                                          <p:stCondLst>
                                            <p:cond evt="begin" delay="0">
                                              <p:tn val="14"/>
                                            </p:cond>
                                          </p:stCondLst>
                                          <p:endCondLst>
                                            <p:cond evt="onStopAudio" delay="0">
                                              <p:tgtEl>
                                                <p:sldTgt/>
                                              </p:tgtEl>
                                            </p:cond>
                                          </p:endCondLst>
                                        </p:cTn>
                                        <p:tgtEl>
                                          <p:sndTgt r:embed="rId3" name="victors.wav"/>
                                        </p:tgtEl>
                                      </p:cMediaNode>
                                    </p:audio>
                                  </p:subTnLst>
                                </p:cTn>
                              </p:par>
                            </p:childTnLst>
                          </p:cTn>
                        </p:par>
                        <p:par>
                          <p:cTn id="17" fill="hold" nodeType="afterGroup">
                            <p:stCondLst>
                              <p:cond delay="16000"/>
                            </p:stCondLst>
                            <p:childTnLst>
                              <p:par>
                                <p:cTn id="18" presetID="47" presetClass="entr" presetSubtype="0" fill="hold" grpId="0" nodeType="afterEffect">
                                  <p:stCondLst>
                                    <p:cond delay="0"/>
                                  </p:stCondLst>
                                  <p:childTnLst>
                                    <p:set>
                                      <p:cBhvr>
                                        <p:cTn id="19" dur="1" fill="hold">
                                          <p:stCondLst>
                                            <p:cond delay="0"/>
                                          </p:stCondLst>
                                        </p:cTn>
                                        <p:tgtEl>
                                          <p:spTgt spid="13331"/>
                                        </p:tgtEl>
                                        <p:attrNameLst>
                                          <p:attrName>style.visibility</p:attrName>
                                        </p:attrNameLst>
                                      </p:cBhvr>
                                      <p:to>
                                        <p:strVal val="visible"/>
                                      </p:to>
                                    </p:set>
                                    <p:animEffect transition="in" filter="fade">
                                      <p:cBhvr>
                                        <p:cTn id="20" dur="1000"/>
                                        <p:tgtEl>
                                          <p:spTgt spid="13331"/>
                                        </p:tgtEl>
                                      </p:cBhvr>
                                    </p:animEffect>
                                    <p:anim calcmode="lin" valueType="num">
                                      <p:cBhvr>
                                        <p:cTn id="21" dur="1000" fill="hold"/>
                                        <p:tgtEl>
                                          <p:spTgt spid="13331"/>
                                        </p:tgtEl>
                                        <p:attrNameLst>
                                          <p:attrName>ppt_x</p:attrName>
                                        </p:attrNameLst>
                                      </p:cBhvr>
                                      <p:tavLst>
                                        <p:tav tm="0">
                                          <p:val>
                                            <p:strVal val="#ppt_x"/>
                                          </p:val>
                                        </p:tav>
                                        <p:tav tm="100000">
                                          <p:val>
                                            <p:strVal val="#ppt_x"/>
                                          </p:val>
                                        </p:tav>
                                      </p:tavLst>
                                    </p:anim>
                                    <p:anim calcmode="lin" valueType="num">
                                      <p:cBhvr>
                                        <p:cTn id="22" dur="1000" fill="hold"/>
                                        <p:tgtEl>
                                          <p:spTgt spid="13331"/>
                                        </p:tgtEl>
                                        <p:attrNameLst>
                                          <p:attrName>ppt_y</p:attrName>
                                        </p:attrNameLst>
                                      </p:cBhvr>
                                      <p:tavLst>
                                        <p:tav tm="0">
                                          <p:val>
                                            <p:strVal val="#ppt_y-.1"/>
                                          </p:val>
                                        </p:tav>
                                        <p:tav tm="100000">
                                          <p:val>
                                            <p:strVal val="#ppt_y"/>
                                          </p:val>
                                        </p:tav>
                                      </p:tavLst>
                                    </p:anim>
                                  </p:childTnLst>
                                </p:cTn>
                              </p:par>
                            </p:childTnLst>
                          </p:cTn>
                        </p:par>
                        <p:par>
                          <p:cTn id="23" fill="hold">
                            <p:stCondLst>
                              <p:cond delay="17000"/>
                            </p:stCondLst>
                            <p:childTnLst>
                              <p:par>
                                <p:cTn id="24" presetID="10" presetClass="entr" presetSubtype="0" fill="hold" nodeType="afterEffect">
                                  <p:stCondLst>
                                    <p:cond delay="0"/>
                                  </p:stCondLst>
                                  <p:childTnLst>
                                    <p:set>
                                      <p:cBhvr>
                                        <p:cTn id="25" dur="1" fill="hold">
                                          <p:stCondLst>
                                            <p:cond delay="0"/>
                                          </p:stCondLst>
                                        </p:cTn>
                                        <p:tgtEl>
                                          <p:spTgt spid="13330"/>
                                        </p:tgtEl>
                                        <p:attrNameLst>
                                          <p:attrName>style.visibility</p:attrName>
                                        </p:attrNameLst>
                                      </p:cBhvr>
                                      <p:to>
                                        <p:strVal val="visible"/>
                                      </p:to>
                                    </p:set>
                                    <p:animEffect transition="in" filter="fade">
                                      <p:cBhvr>
                                        <p:cTn id="26" dur="500"/>
                                        <p:tgtEl>
                                          <p:spTgt spid="13330"/>
                                        </p:tgtEl>
                                      </p:cBhvr>
                                    </p:animEffect>
                                  </p:childTnLst>
                                </p:cTn>
                              </p:par>
                            </p:childTnLst>
                          </p:cTn>
                        </p:par>
                        <p:par>
                          <p:cTn id="27" fill="hold" nodeType="afterGroup">
                            <p:stCondLst>
                              <p:cond delay="17500"/>
                            </p:stCondLst>
                            <p:childTnLst>
                              <p:par>
                                <p:cTn id="28" presetID="10" presetClass="entr" presetSubtype="0" fill="hold" grpId="0" nodeType="afterEffect">
                                  <p:stCondLst>
                                    <p:cond delay="0"/>
                                  </p:stCondLst>
                                  <p:childTnLst>
                                    <p:set>
                                      <p:cBhvr>
                                        <p:cTn id="29" dur="1" fill="hold">
                                          <p:stCondLst>
                                            <p:cond delay="0"/>
                                          </p:stCondLst>
                                        </p:cTn>
                                        <p:tgtEl>
                                          <p:spTgt spid="13342"/>
                                        </p:tgtEl>
                                        <p:attrNameLst>
                                          <p:attrName>style.visibility</p:attrName>
                                        </p:attrNameLst>
                                      </p:cBhvr>
                                      <p:to>
                                        <p:strVal val="visible"/>
                                      </p:to>
                                    </p:set>
                                    <p:animEffect transition="in" filter="fade">
                                      <p:cBhvr>
                                        <p:cTn id="30" dur="2000"/>
                                        <p:tgtEl>
                                          <p:spTgt spid="13342"/>
                                        </p:tgtEl>
                                      </p:cBhvr>
                                    </p:animEffect>
                                  </p:childTnLst>
                                </p:cTn>
                              </p:par>
                            </p:childTnLst>
                          </p:cTn>
                        </p:par>
                        <p:par>
                          <p:cTn id="31" fill="hold" nodeType="afterGroup">
                            <p:stCondLst>
                              <p:cond delay="195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nodeType="afterGroup">
                            <p:stCondLst>
                              <p:cond delay="20000"/>
                            </p:stCondLst>
                            <p:childTnLst>
                              <p:par>
                                <p:cTn id="36" presetID="42" presetClass="entr" presetSubtype="0" fill="hold" grpId="0" nodeType="afterEffect">
                                  <p:stCondLst>
                                    <p:cond delay="2000"/>
                                  </p:stCondLst>
                                  <p:childTnLst>
                                    <p:set>
                                      <p:cBhvr>
                                        <p:cTn id="37" dur="1" fill="hold">
                                          <p:stCondLst>
                                            <p:cond delay="0"/>
                                          </p:stCondLst>
                                        </p:cTn>
                                        <p:tgtEl>
                                          <p:spTgt spid="13332"/>
                                        </p:tgtEl>
                                        <p:attrNameLst>
                                          <p:attrName>style.visibility</p:attrName>
                                        </p:attrNameLst>
                                      </p:cBhvr>
                                      <p:to>
                                        <p:strVal val="visible"/>
                                      </p:to>
                                    </p:set>
                                    <p:animEffect transition="in" filter="fade">
                                      <p:cBhvr>
                                        <p:cTn id="38" dur="1000"/>
                                        <p:tgtEl>
                                          <p:spTgt spid="13332"/>
                                        </p:tgtEl>
                                      </p:cBhvr>
                                    </p:animEffect>
                                    <p:anim calcmode="lin" valueType="num">
                                      <p:cBhvr>
                                        <p:cTn id="39" dur="1000" fill="hold"/>
                                        <p:tgtEl>
                                          <p:spTgt spid="13332"/>
                                        </p:tgtEl>
                                        <p:attrNameLst>
                                          <p:attrName>ppt_x</p:attrName>
                                        </p:attrNameLst>
                                      </p:cBhvr>
                                      <p:tavLst>
                                        <p:tav tm="0">
                                          <p:val>
                                            <p:strVal val="#ppt_x"/>
                                          </p:val>
                                        </p:tav>
                                        <p:tav tm="100000">
                                          <p:val>
                                            <p:strVal val="#ppt_x"/>
                                          </p:val>
                                        </p:tav>
                                      </p:tavLst>
                                    </p:anim>
                                    <p:anim calcmode="lin" valueType="num">
                                      <p:cBhvr>
                                        <p:cTn id="40" dur="1000" fill="hold"/>
                                        <p:tgtEl>
                                          <p:spTgt spid="13332"/>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23000"/>
                            </p:stCondLst>
                            <p:childTnLst>
                              <p:par>
                                <p:cTn id="42" presetID="47"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par>
                          <p:cTn id="47" fill="hold" nodeType="afterGroup">
                            <p:stCondLst>
                              <p:cond delay="24000"/>
                            </p:stCondLst>
                            <p:childTnLst>
                              <p:par>
                                <p:cTn id="48" presetID="47" presetClass="entr" presetSubtype="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 grpId="0" animBg="1"/>
      <p:bldP spid="2115" grpId="1" animBg="1"/>
      <p:bldP spid="13342" grpId="0" animBg="1"/>
      <p:bldP spid="13331" grpId="0" animBg="1"/>
      <p:bldP spid="1333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72" name="Picture 15" descr="mit_logo_uncompres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5180013"/>
            <a:ext cx="3468688"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9" descr="193346142_ca501b0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1143000"/>
            <a:ext cx="3470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 name="Text Box 20"/>
          <p:cNvSpPr txBox="1">
            <a:spLocks noChangeArrowheads="1"/>
          </p:cNvSpPr>
          <p:nvPr/>
        </p:nvSpPr>
        <p:spPr bwMode="auto">
          <a:xfrm>
            <a:off x="2946400" y="639763"/>
            <a:ext cx="3251200" cy="427037"/>
          </a:xfrm>
          <a:prstGeom prst="rect">
            <a:avLst/>
          </a:prstGeom>
          <a:noFill/>
          <a:ln w="9525">
            <a:noFill/>
            <a:miter lim="800000"/>
            <a:headEnd/>
            <a:tailEnd/>
          </a:ln>
          <a:effectLst/>
        </p:spPr>
        <p:txBody>
          <a:bodyPr wrap="none">
            <a:spAutoFit/>
          </a:bodyPr>
          <a:lstStyle/>
          <a:p>
            <a:pPr eaLnBrk="1" hangingPunct="1">
              <a:defRPr/>
            </a:pPr>
            <a:r>
              <a:rPr lang="en-US" sz="2200">
                <a:solidFill>
                  <a:srgbClr val="D5AC39"/>
                </a:solidFill>
                <a:effectLst>
                  <a:outerShdw blurRad="38100" dist="38100" dir="2700000" algn="tl">
                    <a:srgbClr val="FFFFFF"/>
                  </a:outerShdw>
                </a:effectLst>
                <a:latin typeface="Copperplate Gothic Bold" pitchFamily="34" charset="0"/>
                <a:cs typeface="+mn-cs"/>
              </a:rPr>
              <a:t>EARN A BRASS RAT</a:t>
            </a:r>
          </a:p>
        </p:txBody>
      </p:sp>
      <p:pic>
        <p:nvPicPr>
          <p:cNvPr id="15371" name="Picture 8" descr="Dom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5"/>
          <p:cNvGrpSpPr>
            <a:grpSpLocks/>
          </p:cNvGrpSpPr>
          <p:nvPr/>
        </p:nvGrpSpPr>
        <p:grpSpPr bwMode="auto">
          <a:xfrm>
            <a:off x="6858000" y="152400"/>
            <a:ext cx="2133600" cy="2133600"/>
            <a:chOff x="4320" y="96"/>
            <a:chExt cx="1344" cy="1344"/>
          </a:xfrm>
        </p:grpSpPr>
        <p:sp>
          <p:nvSpPr>
            <p:cNvPr id="22541" name="Oval 22"/>
            <p:cNvSpPr>
              <a:spLocks noChangeArrowheads="1"/>
            </p:cNvSpPr>
            <p:nvPr/>
          </p:nvSpPr>
          <p:spPr bwMode="auto">
            <a:xfrm>
              <a:off x="4320" y="96"/>
              <a:ext cx="1344" cy="1344"/>
            </a:xfrm>
            <a:prstGeom prst="ellipse">
              <a:avLst/>
            </a:prstGeom>
            <a:solidFill>
              <a:schemeClr val="bg1"/>
            </a:solidFill>
            <a:ln w="38100" cmpd="dbl">
              <a:solidFill>
                <a:srgbClr val="99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42" name="Picture 21" descr="mit-seal_400x40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0" y="96"/>
              <a:ext cx="134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6"/>
          <p:cNvGrpSpPr>
            <a:grpSpLocks/>
          </p:cNvGrpSpPr>
          <p:nvPr/>
        </p:nvGrpSpPr>
        <p:grpSpPr bwMode="auto">
          <a:xfrm>
            <a:off x="8382000" y="6400800"/>
            <a:ext cx="682625" cy="381000"/>
            <a:chOff x="5280" y="4032"/>
            <a:chExt cx="430" cy="240"/>
          </a:xfrm>
        </p:grpSpPr>
        <p:sp>
          <p:nvSpPr>
            <p:cNvPr id="2253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254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4" name="Group 29"/>
          <p:cNvGrpSpPr>
            <a:grpSpLocks/>
          </p:cNvGrpSpPr>
          <p:nvPr/>
        </p:nvGrpSpPr>
        <p:grpSpPr bwMode="auto">
          <a:xfrm>
            <a:off x="8385175" y="6010275"/>
            <a:ext cx="682625" cy="381000"/>
            <a:chOff x="5282" y="3798"/>
            <a:chExt cx="430" cy="240"/>
          </a:xfrm>
        </p:grpSpPr>
        <p:sp>
          <p:nvSpPr>
            <p:cNvPr id="22537"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2538" name="AutoShape 61">
              <a:hlinkClick r:id="rId7"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MIT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380"/>
                                        </p:tgtEl>
                                        <p:attrNameLst>
                                          <p:attrName>style.visibility</p:attrName>
                                        </p:attrNameLst>
                                      </p:cBhvr>
                                      <p:to>
                                        <p:strVal val="visible"/>
                                      </p:to>
                                    </p:set>
                                    <p:animEffect transition="in" filter="fade">
                                      <p:cBhvr>
                                        <p:cTn id="11" dur="1000"/>
                                        <p:tgtEl>
                                          <p:spTgt spid="15380"/>
                                        </p:tgtEl>
                                      </p:cBhvr>
                                    </p:animEffect>
                                  </p:childTnLst>
                                </p:cTn>
                              </p:par>
                            </p:childTnLst>
                          </p:cTn>
                        </p:par>
                        <p:par>
                          <p:cTn id="12" fill="hold" nodeType="afterGroup">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5372"/>
                                        </p:tgtEl>
                                        <p:attrNameLst>
                                          <p:attrName>style.visibility</p:attrName>
                                        </p:attrNameLst>
                                      </p:cBhvr>
                                      <p:to>
                                        <p:strVal val="visible"/>
                                      </p:to>
                                    </p:set>
                                    <p:animEffect transition="in" filter="fade">
                                      <p:cBhvr>
                                        <p:cTn id="15" dur="500"/>
                                        <p:tgtEl>
                                          <p:spTgt spid="15372"/>
                                        </p:tgtEl>
                                      </p:cBhvr>
                                    </p:animEffect>
                                  </p:childTnLst>
                                </p:cTn>
                              </p:par>
                            </p:childTnLst>
                          </p:cTn>
                        </p:par>
                        <p:par>
                          <p:cTn id="16" fill="hold" nodeType="afterGroup">
                            <p:stCondLst>
                              <p:cond delay="3500"/>
                            </p:stCondLst>
                            <p:childTnLst>
                              <p:par>
                                <p:cTn id="17" presetID="10" presetClass="entr" presetSubtype="0" fill="hold" nodeType="afterEffect">
                                  <p:stCondLst>
                                    <p:cond delay="2000"/>
                                  </p:stCondLst>
                                  <p:childTnLst>
                                    <p:set>
                                      <p:cBhvr>
                                        <p:cTn id="18" dur="1" fill="hold">
                                          <p:stCondLst>
                                            <p:cond delay="0"/>
                                          </p:stCondLst>
                                        </p:cTn>
                                        <p:tgtEl>
                                          <p:spTgt spid="15371"/>
                                        </p:tgtEl>
                                        <p:attrNameLst>
                                          <p:attrName>style.visibility</p:attrName>
                                        </p:attrNameLst>
                                      </p:cBhvr>
                                      <p:to>
                                        <p:strVal val="visible"/>
                                      </p:to>
                                    </p:set>
                                    <p:animEffect transition="in" filter="fade">
                                      <p:cBhvr>
                                        <p:cTn id="19" dur="1000"/>
                                        <p:tgtEl>
                                          <p:spTgt spid="15371"/>
                                        </p:tgtEl>
                                      </p:cBhvr>
                                    </p:animEffect>
                                  </p:childTnLst>
                                </p:cTn>
                              </p:par>
                            </p:childTnLst>
                          </p:cTn>
                        </p:par>
                        <p:par>
                          <p:cTn id="20" fill="hold" nodeType="afterGroup">
                            <p:stCondLst>
                              <p:cond delay="6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nodeType="afterGroup">
                            <p:stCondLst>
                              <p:cond delay="7500"/>
                            </p:stCondLst>
                            <p:childTnLst>
                              <p:par>
                                <p:cTn id="25" presetID="47"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8500"/>
                            </p:stCondLst>
                            <p:childTnLst>
                              <p:par>
                                <p:cTn id="31" presetID="47"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25" descr="http://www.panoramio.com/photos/original/73548.jpg"/>
          <p:cNvSpPr>
            <a:spLocks noChangeAspect="1" noChangeArrowheads="1"/>
          </p:cNvSpPr>
          <p:nvPr/>
        </p:nvSpPr>
        <p:spPr bwMode="auto">
          <a:xfrm>
            <a:off x="63500" y="-136525"/>
            <a:ext cx="179070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1637" name="Picture 21" descr="V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5263"/>
            <a:ext cx="91440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7" name="Picture 11" descr="V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0" name="Picture 14" descr="virginia-tech-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461000"/>
            <a:ext cx="1981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8382000" y="6400800"/>
            <a:ext cx="682625" cy="381000"/>
            <a:chOff x="5280" y="4032"/>
            <a:chExt cx="430" cy="240"/>
          </a:xfrm>
        </p:grpSpPr>
        <p:sp>
          <p:nvSpPr>
            <p:cNvPr id="24586"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4587"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3" name="Group 29"/>
          <p:cNvGrpSpPr>
            <a:grpSpLocks/>
          </p:cNvGrpSpPr>
          <p:nvPr/>
        </p:nvGrpSpPr>
        <p:grpSpPr bwMode="auto">
          <a:xfrm>
            <a:off x="8385175" y="6010275"/>
            <a:ext cx="682625" cy="381000"/>
            <a:chOff x="5282" y="3798"/>
            <a:chExt cx="430" cy="240"/>
          </a:xfrm>
        </p:grpSpPr>
        <p:sp>
          <p:nvSpPr>
            <p:cNvPr id="24584"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4585" name="AutoShape 61">
              <a:hlinkClick r:id="rId6"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VT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1637"/>
                                        </p:tgtEl>
                                        <p:attrNameLst>
                                          <p:attrName>style.visibility</p:attrName>
                                        </p:attrNameLst>
                                      </p:cBhvr>
                                      <p:to>
                                        <p:strVal val="visible"/>
                                      </p:to>
                                    </p:set>
                                    <p:animEffect transition="in" filter="fade">
                                      <p:cBhvr>
                                        <p:cTn id="7" dur="1000"/>
                                        <p:tgtEl>
                                          <p:spTgt spid="11163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630"/>
                                        </p:tgtEl>
                                        <p:attrNameLst>
                                          <p:attrName>style.visibility</p:attrName>
                                        </p:attrNameLst>
                                      </p:cBhvr>
                                      <p:to>
                                        <p:strVal val="visible"/>
                                      </p:to>
                                    </p:set>
                                    <p:animEffect transition="in" filter="fade">
                                      <p:cBhvr>
                                        <p:cTn id="11" dur="1000"/>
                                        <p:tgtEl>
                                          <p:spTgt spid="111630"/>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627"/>
                                        </p:tgtEl>
                                        <p:attrNameLst>
                                          <p:attrName>style.visibility</p:attrName>
                                        </p:attrNameLst>
                                      </p:cBhvr>
                                      <p:to>
                                        <p:strVal val="visible"/>
                                      </p:to>
                                    </p:set>
                                    <p:animEffect transition="in" filter="fade">
                                      <p:cBhvr>
                                        <p:cTn id="15" dur="1000"/>
                                        <p:tgtEl>
                                          <p:spTgt spid="111627"/>
                                        </p:tgtEl>
                                      </p:cBhvr>
                                    </p:animEffect>
                                  </p:childTnLst>
                                </p:cTn>
                              </p:par>
                            </p:childTnLst>
                          </p:cTn>
                        </p:par>
                        <p:par>
                          <p:cTn id="16" fill="hold" nodeType="afterGroup">
                            <p:stCondLst>
                              <p:cond delay="30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4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1524000" y="5410200"/>
            <a:ext cx="2667000" cy="1219200"/>
            <a:chOff x="1632" y="4656"/>
            <a:chExt cx="2448" cy="1056"/>
          </a:xfrm>
        </p:grpSpPr>
        <p:sp>
          <p:nvSpPr>
            <p:cNvPr id="26639" name="Rectangle 22"/>
            <p:cNvSpPr>
              <a:spLocks noChangeArrowheads="1"/>
            </p:cNvSpPr>
            <p:nvPr/>
          </p:nvSpPr>
          <p:spPr bwMode="auto">
            <a:xfrm>
              <a:off x="1632" y="4656"/>
              <a:ext cx="2448" cy="1056"/>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6640" name="Picture 11" descr="W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4752"/>
              <a:ext cx="2256"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05" name="Picture 21" descr="WPI_FireTest_Slot_4-19-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AutoShape 25" descr="http://www.panoramio.com/photos/original/73548.jpg"/>
          <p:cNvSpPr>
            <a:spLocks noChangeAspect="1" noChangeArrowheads="1"/>
          </p:cNvSpPr>
          <p:nvPr/>
        </p:nvSpPr>
        <p:spPr bwMode="auto">
          <a:xfrm>
            <a:off x="63500" y="-136525"/>
            <a:ext cx="179070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9" name="AutoShape 27" descr="http://www.panoramio.com/photos/original/8661463.jpg"/>
          <p:cNvSpPr>
            <a:spLocks noChangeAspect="1" noChangeArrowheads="1"/>
          </p:cNvSpPr>
          <p:nvPr/>
        </p:nvSpPr>
        <p:spPr bwMode="auto">
          <a:xfrm>
            <a:off x="63500" y="-136525"/>
            <a:ext cx="12411075" cy="930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0" name="AutoShape 29" descr="http://www.panoramio.com/photos/original/8661463.jpg"/>
          <p:cNvSpPr>
            <a:spLocks noChangeAspect="1" noChangeArrowheads="1"/>
          </p:cNvSpPr>
          <p:nvPr/>
        </p:nvSpPr>
        <p:spPr bwMode="auto">
          <a:xfrm>
            <a:off x="63500" y="-136525"/>
            <a:ext cx="12411075" cy="930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403" name="Picture 19" descr="WPI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20" descr="WP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8382000" y="6400800"/>
            <a:ext cx="682625" cy="381000"/>
            <a:chOff x="5280" y="4032"/>
            <a:chExt cx="430" cy="240"/>
          </a:xfrm>
        </p:grpSpPr>
        <p:sp>
          <p:nvSpPr>
            <p:cNvPr id="2663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6638"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4" name="Group 36"/>
          <p:cNvGrpSpPr>
            <a:grpSpLocks/>
          </p:cNvGrpSpPr>
          <p:nvPr/>
        </p:nvGrpSpPr>
        <p:grpSpPr bwMode="auto">
          <a:xfrm>
            <a:off x="8385175" y="6010275"/>
            <a:ext cx="682625" cy="381000"/>
            <a:chOff x="5282" y="3798"/>
            <a:chExt cx="430" cy="240"/>
          </a:xfrm>
        </p:grpSpPr>
        <p:sp>
          <p:nvSpPr>
            <p:cNvPr id="26635"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6636" name="AutoShape 61">
              <a:hlinkClick r:id="rId7"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WPI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6405"/>
                                        </p:tgtEl>
                                        <p:attrNameLst>
                                          <p:attrName>style.visibility</p:attrName>
                                        </p:attrNameLst>
                                      </p:cBhvr>
                                      <p:to>
                                        <p:strVal val="visible"/>
                                      </p:to>
                                    </p:set>
                                    <p:animEffect transition="in" filter="fade">
                                      <p:cBhvr>
                                        <p:cTn id="11" dur="1000"/>
                                        <p:tgtEl>
                                          <p:spTgt spid="16405"/>
                                        </p:tgtEl>
                                      </p:cBhvr>
                                    </p:animEffect>
                                  </p:childTnLst>
                                </p:cTn>
                              </p:par>
                            </p:childTnLst>
                          </p:cTn>
                        </p:par>
                        <p:par>
                          <p:cTn id="12" fill="hold" nodeType="afterGroup">
                            <p:stCondLst>
                              <p:cond delay="2000"/>
                            </p:stCondLst>
                            <p:childTnLst>
                              <p:par>
                                <p:cTn id="13" presetID="10" presetClass="entr" presetSubtype="0" fill="hold" nodeType="afterEffect">
                                  <p:stCondLst>
                                    <p:cond delay="1500"/>
                                  </p:stCondLst>
                                  <p:childTnLst>
                                    <p:set>
                                      <p:cBhvr>
                                        <p:cTn id="14" dur="1" fill="hold">
                                          <p:stCondLst>
                                            <p:cond delay="0"/>
                                          </p:stCondLst>
                                        </p:cTn>
                                        <p:tgtEl>
                                          <p:spTgt spid="16403"/>
                                        </p:tgtEl>
                                        <p:attrNameLst>
                                          <p:attrName>style.visibility</p:attrName>
                                        </p:attrNameLst>
                                      </p:cBhvr>
                                      <p:to>
                                        <p:strVal val="visible"/>
                                      </p:to>
                                    </p:set>
                                    <p:animEffect transition="in" filter="fade">
                                      <p:cBhvr>
                                        <p:cTn id="15" dur="1000"/>
                                        <p:tgtEl>
                                          <p:spTgt spid="16403"/>
                                        </p:tgtEl>
                                      </p:cBhvr>
                                    </p:animEffect>
                                  </p:childTnLst>
                                </p:cTn>
                              </p:par>
                            </p:childTnLst>
                          </p:cTn>
                        </p:par>
                        <p:par>
                          <p:cTn id="16" fill="hold" nodeType="afterGroup">
                            <p:stCondLst>
                              <p:cond delay="4500"/>
                            </p:stCondLst>
                            <p:childTnLst>
                              <p:par>
                                <p:cTn id="17" presetID="47"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5500"/>
                            </p:stCondLst>
                            <p:childTnLst>
                              <p:par>
                                <p:cTn id="23" presetID="10" presetClass="entr" presetSubtype="0" fill="hold" nodeType="afterEffect">
                                  <p:stCondLst>
                                    <p:cond delay="0"/>
                                  </p:stCondLst>
                                  <p:childTnLst>
                                    <p:set>
                                      <p:cBhvr>
                                        <p:cTn id="24" dur="1" fill="hold">
                                          <p:stCondLst>
                                            <p:cond delay="0"/>
                                          </p:stCondLst>
                                        </p:cTn>
                                        <p:tgtEl>
                                          <p:spTgt spid="16404"/>
                                        </p:tgtEl>
                                        <p:attrNameLst>
                                          <p:attrName>style.visibility</p:attrName>
                                        </p:attrNameLst>
                                      </p:cBhvr>
                                      <p:to>
                                        <p:strVal val="visible"/>
                                      </p:to>
                                    </p:set>
                                    <p:animEffect transition="in" filter="fade">
                                      <p:cBhvr>
                                        <p:cTn id="25" dur="1000"/>
                                        <p:tgtEl>
                                          <p:spTgt spid="16404"/>
                                        </p:tgtEl>
                                      </p:cBhvr>
                                    </p:animEffect>
                                  </p:childTnLst>
                                </p:cTn>
                              </p:par>
                            </p:childTnLst>
                          </p:cTn>
                        </p:par>
                        <p:par>
                          <p:cTn id="26" fill="hold" nodeType="afterGroup">
                            <p:stCondLst>
                              <p:cond delay="6500"/>
                            </p:stCondLst>
                            <p:childTnLst>
                              <p:par>
                                <p:cTn id="27" presetID="47"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2"/>
          <p:cNvGrpSpPr>
            <a:grpSpLocks/>
          </p:cNvGrpSpPr>
          <p:nvPr/>
        </p:nvGrpSpPr>
        <p:grpSpPr bwMode="auto">
          <a:xfrm>
            <a:off x="2667000" y="5562600"/>
            <a:ext cx="3810000" cy="762000"/>
            <a:chOff x="816" y="3024"/>
            <a:chExt cx="2400" cy="480"/>
          </a:xfrm>
        </p:grpSpPr>
        <p:sp>
          <p:nvSpPr>
            <p:cNvPr id="28688" name="Rectangle 21"/>
            <p:cNvSpPr>
              <a:spLocks noChangeArrowheads="1"/>
            </p:cNvSpPr>
            <p:nvPr/>
          </p:nvSpPr>
          <p:spPr bwMode="auto">
            <a:xfrm>
              <a:off x="816" y="3024"/>
              <a:ext cx="2400" cy="48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89" name="Picture 10" descr="Maryla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3072"/>
              <a:ext cx="230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8"/>
          <p:cNvGrpSpPr>
            <a:grpSpLocks/>
          </p:cNvGrpSpPr>
          <p:nvPr/>
        </p:nvGrpSpPr>
        <p:grpSpPr bwMode="auto">
          <a:xfrm>
            <a:off x="0" y="3200400"/>
            <a:ext cx="9144000" cy="1828800"/>
            <a:chOff x="0" y="2016"/>
            <a:chExt cx="5760" cy="1152"/>
          </a:xfrm>
        </p:grpSpPr>
        <p:pic>
          <p:nvPicPr>
            <p:cNvPr id="28683" name="Picture 28" descr="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2016"/>
              <a:ext cx="1415"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32" descr="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2016"/>
              <a:ext cx="1728"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34" descr="1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16"/>
              <a:ext cx="86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36" descr="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 y="2016"/>
              <a:ext cx="1020"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30" descr="2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 y="2016"/>
              <a:ext cx="76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32" name="Picture 24" descr="UMD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0"/>
            <a:ext cx="32004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2"/>
          <p:cNvGrpSpPr>
            <a:grpSpLocks/>
          </p:cNvGrpSpPr>
          <p:nvPr/>
        </p:nvGrpSpPr>
        <p:grpSpPr bwMode="auto">
          <a:xfrm>
            <a:off x="8382000" y="6400800"/>
            <a:ext cx="682625" cy="381000"/>
            <a:chOff x="5280" y="4032"/>
            <a:chExt cx="430" cy="240"/>
          </a:xfrm>
        </p:grpSpPr>
        <p:sp>
          <p:nvSpPr>
            <p:cNvPr id="2868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5" name="Group 46"/>
          <p:cNvGrpSpPr>
            <a:grpSpLocks/>
          </p:cNvGrpSpPr>
          <p:nvPr/>
        </p:nvGrpSpPr>
        <p:grpSpPr bwMode="auto">
          <a:xfrm>
            <a:off x="8385175" y="6019800"/>
            <a:ext cx="682625" cy="381000"/>
            <a:chOff x="5282" y="3798"/>
            <a:chExt cx="430" cy="240"/>
          </a:xfrm>
        </p:grpSpPr>
        <p:sp>
          <p:nvSpPr>
            <p:cNvPr id="28679"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0" name="AutoShape 61">
              <a:hlinkClick r:id="rId11"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UMD</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432"/>
                                        </p:tgtEl>
                                        <p:attrNameLst>
                                          <p:attrName>style.visibility</p:attrName>
                                        </p:attrNameLst>
                                      </p:cBhvr>
                                      <p:to>
                                        <p:strVal val="visible"/>
                                      </p:to>
                                    </p:set>
                                    <p:animEffect transition="in" filter="fade">
                                      <p:cBhvr>
                                        <p:cTn id="7" dur="500"/>
                                        <p:tgtEl>
                                          <p:spTgt spid="174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3500"/>
                            </p:stCondLst>
                            <p:childTnLst>
                              <p:par>
                                <p:cTn id="17" presetID="47"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45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2"/>
          <p:cNvGrpSpPr>
            <a:grpSpLocks/>
          </p:cNvGrpSpPr>
          <p:nvPr/>
        </p:nvGrpSpPr>
        <p:grpSpPr bwMode="auto">
          <a:xfrm>
            <a:off x="8382000" y="6400800"/>
            <a:ext cx="682625" cy="381000"/>
            <a:chOff x="5280" y="4032"/>
            <a:chExt cx="430" cy="240"/>
          </a:xfrm>
        </p:grpSpPr>
        <p:sp>
          <p:nvSpPr>
            <p:cNvPr id="2868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5" name="Group 46"/>
          <p:cNvGrpSpPr>
            <a:grpSpLocks/>
          </p:cNvGrpSpPr>
          <p:nvPr/>
        </p:nvGrpSpPr>
        <p:grpSpPr bwMode="auto">
          <a:xfrm>
            <a:off x="8385175" y="6019800"/>
            <a:ext cx="682625" cy="381000"/>
            <a:chOff x="5282" y="3798"/>
            <a:chExt cx="430" cy="240"/>
          </a:xfrm>
        </p:grpSpPr>
        <p:sp>
          <p:nvSpPr>
            <p:cNvPr id="28679"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0" name="AutoShape 61">
              <a:hlinkClick r:id="rId3"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smtClean="0"/>
                <a:t>NPS</a:t>
              </a:r>
              <a:endParaRPr lang="en-US" altLang="en-US" sz="1200" b="1" dirty="0"/>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28600"/>
            <a:ext cx="5333999" cy="3124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156" y="3384550"/>
            <a:ext cx="6776256" cy="3391387"/>
          </a:xfrm>
          <a:prstGeom prst="rect">
            <a:avLst/>
          </a:prstGeom>
        </p:spPr>
      </p:pic>
      <p:sp>
        <p:nvSpPr>
          <p:cNvPr id="11" name="TextBox 10"/>
          <p:cNvSpPr txBox="1"/>
          <p:nvPr/>
        </p:nvSpPr>
        <p:spPr>
          <a:xfrm>
            <a:off x="5594251" y="2672472"/>
            <a:ext cx="2991525" cy="646331"/>
          </a:xfrm>
          <a:prstGeom prst="rect">
            <a:avLst/>
          </a:prstGeom>
          <a:noFill/>
        </p:spPr>
        <p:txBody>
          <a:bodyPr wrap="none" rtlCol="0">
            <a:spAutoFit/>
          </a:bodyPr>
          <a:lstStyle/>
          <a:p>
            <a:r>
              <a:rPr lang="en-US" sz="3600" b="1" dirty="0" smtClean="0">
                <a:latin typeface="Californian FB" panose="0207040306080B030204" pitchFamily="18" charset="0"/>
              </a:rPr>
              <a:t>Monterey, CA</a:t>
            </a:r>
            <a:endParaRPr lang="en-US" sz="3600" b="1" dirty="0">
              <a:latin typeface="Californian FB" panose="0207040306080B030204" pitchFamily="18" charset="0"/>
            </a:endParaRPr>
          </a:p>
        </p:txBody>
      </p:sp>
    </p:spTree>
    <p:extLst>
      <p:ext uri="{BB962C8B-B14F-4D97-AF65-F5344CB8AC3E}">
        <p14:creationId xmlns:p14="http://schemas.microsoft.com/office/powerpoint/2010/main" val="307294550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63" name="Text Box 51"/>
          <p:cNvSpPr txBox="1">
            <a:spLocks noChangeArrowheads="1"/>
          </p:cNvSpPr>
          <p:nvPr/>
        </p:nvSpPr>
        <p:spPr bwMode="auto">
          <a:xfrm>
            <a:off x="0" y="29718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bg1"/>
                </a:solidFill>
                <a:latin typeface="Copperplate Gothic Bold" panose="020E0705020206020404" pitchFamily="34" charset="0"/>
              </a:rPr>
              <a:t>Coast Guard marine technical officers have attended</a:t>
            </a:r>
          </a:p>
          <a:p>
            <a:pPr algn="ctr" eaLnBrk="1" hangingPunct="1">
              <a:spcBef>
                <a:spcPct val="0"/>
              </a:spcBef>
              <a:buFontTx/>
              <a:buNone/>
            </a:pPr>
            <a:r>
              <a:rPr lang="en-US" altLang="en-US" sz="1800">
                <a:solidFill>
                  <a:schemeClr val="bg1"/>
                </a:solidFill>
                <a:latin typeface="Copperplate Gothic Bold" panose="020E0705020206020404" pitchFamily="34" charset="0"/>
              </a:rPr>
              <a:t>these and many other schools.</a:t>
            </a:r>
          </a:p>
        </p:txBody>
      </p:sp>
      <p:sp>
        <p:nvSpPr>
          <p:cNvPr id="115762" name="Rectangle 50"/>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63" name="Picture 15" descr="UNO">
            <a:hlinkClick r:id="rId3"/>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4543425"/>
            <a:ext cx="31242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18" descr="LogoJhuseal">
            <a:hlinkClick r:id="rId5"/>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10000" y="4876800"/>
            <a:ext cx="1328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
          <p:cNvGrpSpPr>
            <a:grpSpLocks/>
          </p:cNvGrpSpPr>
          <p:nvPr/>
        </p:nvGrpSpPr>
        <p:grpSpPr bwMode="auto">
          <a:xfrm>
            <a:off x="304800" y="5410200"/>
            <a:ext cx="3352800" cy="1316038"/>
            <a:chOff x="-768" y="-1998"/>
            <a:chExt cx="5088" cy="1998"/>
          </a:xfrm>
        </p:grpSpPr>
        <p:sp>
          <p:nvSpPr>
            <p:cNvPr id="30746" name="Rectangle 23"/>
            <p:cNvSpPr>
              <a:spLocks noChangeArrowheads="1"/>
            </p:cNvSpPr>
            <p:nvPr/>
          </p:nvSpPr>
          <p:spPr bwMode="auto">
            <a:xfrm>
              <a:off x="1860" y="-1998"/>
              <a:ext cx="2460" cy="1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747" name="Picture 20" descr="gatech_logo">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 y="-1998"/>
              <a:ext cx="3138" cy="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Picture 22" descr="logo-georgia-institute-technology">
              <a:hlinkClick r:id="rId7"/>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4" y="-1824"/>
              <a:ext cx="1488" cy="14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15738" name="Picture 26" descr="WashingtonColorSeal-21-clip">
            <a:hlinkClick r:id="rId10"/>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228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1"/>
          <p:cNvGrpSpPr>
            <a:grpSpLocks/>
          </p:cNvGrpSpPr>
          <p:nvPr/>
        </p:nvGrpSpPr>
        <p:grpSpPr bwMode="auto">
          <a:xfrm>
            <a:off x="5715000" y="2362200"/>
            <a:ext cx="3200400" cy="1138238"/>
            <a:chOff x="1728" y="-576"/>
            <a:chExt cx="4656" cy="1656"/>
          </a:xfrm>
        </p:grpSpPr>
        <p:pic>
          <p:nvPicPr>
            <p:cNvPr id="30744" name="Picture 28" descr="logo_uva">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8" y="-552"/>
              <a:ext cx="254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30" descr="UVa_Sabres_Logo_Dark_Mosaic_30_tiles_wide-photo">
              <a:hlinkClick r:id="rId12"/>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576"/>
              <a:ext cx="206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5748" name="Picture 36" descr="bktiger2X1">
            <a:hlinkClick r:id="rId15"/>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671763"/>
            <a:ext cx="274320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0" name="Picture 38" descr="sjsu_horiz">
            <a:hlinkClick r:id="rId17"/>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57150"/>
            <a:ext cx="35718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2" name="Picture 40" descr="logo_northeastern">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24350" y="1295400"/>
            <a:ext cx="276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4" name="Picture 42" descr="university-of-michigan_logo">
            <a:hlinkClick r:id="rId21"/>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2439988"/>
            <a:ext cx="20574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6" name="Picture 44" descr="VT_logo_svg">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00800" y="5181600"/>
            <a:ext cx="249078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8" name="Picture 46" descr="mit_logo">
            <a:hlinkClick r:id="rId25"/>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b="16685"/>
          <a:stretch>
            <a:fillRect/>
          </a:stretch>
        </p:blipFill>
        <p:spPr bwMode="auto">
          <a:xfrm>
            <a:off x="3352800" y="3735388"/>
            <a:ext cx="583882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7"/>
          <p:cNvGrpSpPr>
            <a:grpSpLocks/>
          </p:cNvGrpSpPr>
          <p:nvPr/>
        </p:nvGrpSpPr>
        <p:grpSpPr bwMode="auto">
          <a:xfrm>
            <a:off x="5791200" y="3733800"/>
            <a:ext cx="3124200" cy="623888"/>
            <a:chOff x="816" y="3024"/>
            <a:chExt cx="2400" cy="480"/>
          </a:xfrm>
        </p:grpSpPr>
        <p:sp>
          <p:nvSpPr>
            <p:cNvPr id="30742" name="Rectangle 48"/>
            <p:cNvSpPr>
              <a:spLocks noChangeArrowheads="1"/>
            </p:cNvSpPr>
            <p:nvPr/>
          </p:nvSpPr>
          <p:spPr bwMode="auto">
            <a:xfrm>
              <a:off x="816" y="3024"/>
              <a:ext cx="2400" cy="48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743" name="Picture 10" descr="Maryland">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64" y="3072"/>
              <a:ext cx="230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54"/>
          <p:cNvGrpSpPr>
            <a:grpSpLocks/>
          </p:cNvGrpSpPr>
          <p:nvPr/>
        </p:nvGrpSpPr>
        <p:grpSpPr bwMode="auto">
          <a:xfrm>
            <a:off x="8382000" y="6400800"/>
            <a:ext cx="682625" cy="381000"/>
            <a:chOff x="5280" y="4032"/>
            <a:chExt cx="430" cy="240"/>
          </a:xfrm>
        </p:grpSpPr>
        <p:sp>
          <p:nvSpPr>
            <p:cNvPr id="30740"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0741" name="AutoShape 61">
              <a:hlinkClick r:id="rId29"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Home</a:t>
              </a:r>
            </a:p>
          </p:txBody>
        </p:sp>
      </p:grpSp>
      <p:pic>
        <p:nvPicPr>
          <p:cNvPr id="6" name="Picture 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138737" y="5638799"/>
            <a:ext cx="1423634" cy="977107"/>
          </a:xfrm>
          <a:prstGeom prst="rect">
            <a:avLst/>
          </a:prstGeom>
        </p:spPr>
      </p:pic>
      <p:pic>
        <p:nvPicPr>
          <p:cNvPr id="115726" name="Picture 14" descr="RiceLogo">
            <a:hlinkClick r:id="rId31"/>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219200"/>
            <a:ext cx="34290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3"/>
          <a:stretch>
            <a:fillRect/>
          </a:stretch>
        </p:blipFill>
        <p:spPr>
          <a:xfrm>
            <a:off x="105276" y="304800"/>
            <a:ext cx="3085599" cy="67444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63"/>
                                        </p:tgtEl>
                                        <p:attrNameLst>
                                          <p:attrName>style.visibility</p:attrName>
                                        </p:attrNameLst>
                                      </p:cBhvr>
                                      <p:to>
                                        <p:strVal val="visible"/>
                                      </p:to>
                                    </p:set>
                                    <p:animEffect transition="in" filter="fade">
                                      <p:cBhvr>
                                        <p:cTn id="7" dur="1000"/>
                                        <p:tgtEl>
                                          <p:spTgt spid="115763"/>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5762"/>
                                        </p:tgtEl>
                                        <p:attrNameLst>
                                          <p:attrName>style.visibility</p:attrName>
                                        </p:attrNameLst>
                                      </p:cBhvr>
                                      <p:to>
                                        <p:strVal val="visible"/>
                                      </p:to>
                                    </p:set>
                                    <p:animEffect transition="in" filter="fade">
                                      <p:cBhvr>
                                        <p:cTn id="11" dur="1000"/>
                                        <p:tgtEl>
                                          <p:spTgt spid="115762"/>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5754"/>
                                        </p:tgtEl>
                                        <p:attrNameLst>
                                          <p:attrName>style.visibility</p:attrName>
                                        </p:attrNameLst>
                                      </p:cBhvr>
                                      <p:to>
                                        <p:strVal val="visible"/>
                                      </p:to>
                                    </p:set>
                                    <p:animEffect transition="in" filter="fade">
                                      <p:cBhvr>
                                        <p:cTn id="15" dur="500"/>
                                        <p:tgtEl>
                                          <p:spTgt spid="115754"/>
                                        </p:tgtEl>
                                      </p:cBhvr>
                                    </p:animEffect>
                                  </p:childTnLst>
                                </p:cTn>
                              </p:par>
                            </p:childTnLst>
                          </p:cTn>
                        </p:par>
                        <p:par>
                          <p:cTn id="16" fill="hold" nodeType="afterGroup">
                            <p:stCondLst>
                              <p:cond delay="3500"/>
                            </p:stCondLst>
                            <p:childTnLst>
                              <p:par>
                                <p:cTn id="17" presetID="10" presetClass="entr" presetSubtype="0" fill="hold" nodeType="afterEffect">
                                  <p:stCondLst>
                                    <p:cond delay="0"/>
                                  </p:stCondLst>
                                  <p:childTnLst>
                                    <p:set>
                                      <p:cBhvr>
                                        <p:cTn id="18" dur="1" fill="hold">
                                          <p:stCondLst>
                                            <p:cond delay="0"/>
                                          </p:stCondLst>
                                        </p:cTn>
                                        <p:tgtEl>
                                          <p:spTgt spid="115756"/>
                                        </p:tgtEl>
                                        <p:attrNameLst>
                                          <p:attrName>style.visibility</p:attrName>
                                        </p:attrNameLst>
                                      </p:cBhvr>
                                      <p:to>
                                        <p:strVal val="visible"/>
                                      </p:to>
                                    </p:set>
                                    <p:animEffect transition="in" filter="fade">
                                      <p:cBhvr>
                                        <p:cTn id="19" dur="500"/>
                                        <p:tgtEl>
                                          <p:spTgt spid="115756"/>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5748"/>
                                        </p:tgtEl>
                                        <p:attrNameLst>
                                          <p:attrName>style.visibility</p:attrName>
                                        </p:attrNameLst>
                                      </p:cBhvr>
                                      <p:to>
                                        <p:strVal val="visible"/>
                                      </p:to>
                                    </p:set>
                                    <p:animEffect transition="in" filter="fade">
                                      <p:cBhvr>
                                        <p:cTn id="23" dur="500"/>
                                        <p:tgtEl>
                                          <p:spTgt spid="115748"/>
                                        </p:tgtEl>
                                      </p:cBhvr>
                                    </p:animEffect>
                                  </p:childTnLst>
                                </p:cTn>
                              </p:par>
                            </p:childTnLst>
                          </p:cTn>
                        </p:par>
                        <p:par>
                          <p:cTn id="24" fill="hold" nodeType="afterGroup">
                            <p:stCondLst>
                              <p:cond delay="4500"/>
                            </p:stCondLst>
                            <p:childTnLst>
                              <p:par>
                                <p:cTn id="25" presetID="10" presetClass="entr" presetSubtype="0" fill="hold" nodeType="afterEffect">
                                  <p:stCondLst>
                                    <p:cond delay="0"/>
                                  </p:stCondLst>
                                  <p:childTnLst>
                                    <p:set>
                                      <p:cBhvr>
                                        <p:cTn id="26" dur="1" fill="hold">
                                          <p:stCondLst>
                                            <p:cond delay="0"/>
                                          </p:stCondLst>
                                        </p:cTn>
                                        <p:tgtEl>
                                          <p:spTgt spid="115738"/>
                                        </p:tgtEl>
                                        <p:attrNameLst>
                                          <p:attrName>style.visibility</p:attrName>
                                        </p:attrNameLst>
                                      </p:cBhvr>
                                      <p:to>
                                        <p:strVal val="visible"/>
                                      </p:to>
                                    </p:set>
                                    <p:animEffect transition="in" filter="fade">
                                      <p:cBhvr>
                                        <p:cTn id="27" dur="500"/>
                                        <p:tgtEl>
                                          <p:spTgt spid="115738"/>
                                        </p:tgtEl>
                                      </p:cBhvr>
                                    </p:animEffect>
                                  </p:childTnLst>
                                </p:cTn>
                              </p:par>
                            </p:childTnLst>
                          </p:cTn>
                        </p:par>
                        <p:par>
                          <p:cTn id="28" fill="hold" nodeType="afterGroup">
                            <p:stCondLst>
                              <p:cond delay="5000"/>
                            </p:stCondLst>
                            <p:childTnLst>
                              <p:par>
                                <p:cTn id="29" presetID="10" presetClass="entr" presetSubtype="0" fill="hold" nodeType="afterEffect">
                                  <p:stCondLst>
                                    <p:cond delay="0"/>
                                  </p:stCondLst>
                                  <p:childTnLst>
                                    <p:set>
                                      <p:cBhvr>
                                        <p:cTn id="30" dur="1" fill="hold">
                                          <p:stCondLst>
                                            <p:cond delay="0"/>
                                          </p:stCondLst>
                                        </p:cTn>
                                        <p:tgtEl>
                                          <p:spTgt spid="2063"/>
                                        </p:tgtEl>
                                        <p:attrNameLst>
                                          <p:attrName>style.visibility</p:attrName>
                                        </p:attrNameLst>
                                      </p:cBhvr>
                                      <p:to>
                                        <p:strVal val="visible"/>
                                      </p:to>
                                    </p:set>
                                    <p:animEffect transition="in" filter="fade">
                                      <p:cBhvr>
                                        <p:cTn id="31" dur="500"/>
                                        <p:tgtEl>
                                          <p:spTgt spid="2063"/>
                                        </p:tgtEl>
                                      </p:cBhvr>
                                    </p:animEffect>
                                  </p:childTnLst>
                                </p:cTn>
                              </p:par>
                            </p:childTnLst>
                          </p:cTn>
                        </p:par>
                        <p:par>
                          <p:cTn id="32" fill="hold" nodeType="afterGroup">
                            <p:stCondLst>
                              <p:cond delay="55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nodeType="afterGroup">
                            <p:stCondLst>
                              <p:cond delay="6000"/>
                            </p:stCondLst>
                            <p:childTnLst>
                              <p:par>
                                <p:cTn id="37" presetID="10" presetClass="entr" presetSubtype="0" fill="hold" nodeType="afterEffect">
                                  <p:stCondLst>
                                    <p:cond delay="0"/>
                                  </p:stCondLst>
                                  <p:childTnLst>
                                    <p:set>
                                      <p:cBhvr>
                                        <p:cTn id="38" dur="1" fill="hold">
                                          <p:stCondLst>
                                            <p:cond delay="0"/>
                                          </p:stCondLst>
                                        </p:cTn>
                                        <p:tgtEl>
                                          <p:spTgt spid="115758"/>
                                        </p:tgtEl>
                                        <p:attrNameLst>
                                          <p:attrName>style.visibility</p:attrName>
                                        </p:attrNameLst>
                                      </p:cBhvr>
                                      <p:to>
                                        <p:strVal val="visible"/>
                                      </p:to>
                                    </p:set>
                                    <p:animEffect transition="in" filter="fade">
                                      <p:cBhvr>
                                        <p:cTn id="39" dur="500"/>
                                        <p:tgtEl>
                                          <p:spTgt spid="115758"/>
                                        </p:tgtEl>
                                      </p:cBhvr>
                                    </p:animEffect>
                                  </p:childTnLst>
                                </p:cTn>
                              </p:par>
                            </p:childTnLst>
                          </p:cTn>
                        </p:par>
                        <p:par>
                          <p:cTn id="40" fill="hold" nodeType="afterGroup">
                            <p:stCondLst>
                              <p:cond delay="6500"/>
                            </p:stCondLst>
                            <p:childTnLst>
                              <p:par>
                                <p:cTn id="41" presetID="10" presetClass="entr" presetSubtype="0" fill="hold" nodeType="afterEffect">
                                  <p:stCondLst>
                                    <p:cond delay="0"/>
                                  </p:stCondLst>
                                  <p:childTnLst>
                                    <p:set>
                                      <p:cBhvr>
                                        <p:cTn id="42" dur="1" fill="hold">
                                          <p:stCondLst>
                                            <p:cond delay="0"/>
                                          </p:stCondLst>
                                        </p:cTn>
                                        <p:tgtEl>
                                          <p:spTgt spid="115752"/>
                                        </p:tgtEl>
                                        <p:attrNameLst>
                                          <p:attrName>style.visibility</p:attrName>
                                        </p:attrNameLst>
                                      </p:cBhvr>
                                      <p:to>
                                        <p:strVal val="visible"/>
                                      </p:to>
                                    </p:set>
                                    <p:animEffect transition="in" filter="fade">
                                      <p:cBhvr>
                                        <p:cTn id="43" dur="500"/>
                                        <p:tgtEl>
                                          <p:spTgt spid="115752"/>
                                        </p:tgtEl>
                                      </p:cBhvr>
                                    </p:animEffect>
                                  </p:childTnLst>
                                </p:cTn>
                              </p:par>
                            </p:childTnLst>
                          </p:cTn>
                        </p:par>
                        <p:par>
                          <p:cTn id="44" fill="hold" nodeType="afterGroup">
                            <p:stCondLst>
                              <p:cond delay="7000"/>
                            </p:stCondLst>
                            <p:childTnLst>
                              <p:par>
                                <p:cTn id="45" presetID="10" presetClass="entr" presetSubtype="0" fill="hold" nodeType="afterEffect">
                                  <p:stCondLst>
                                    <p:cond delay="0"/>
                                  </p:stCondLst>
                                  <p:childTnLst>
                                    <p:set>
                                      <p:cBhvr>
                                        <p:cTn id="46" dur="1" fill="hold">
                                          <p:stCondLst>
                                            <p:cond delay="0"/>
                                          </p:stCondLst>
                                        </p:cTn>
                                        <p:tgtEl>
                                          <p:spTgt spid="115730"/>
                                        </p:tgtEl>
                                        <p:attrNameLst>
                                          <p:attrName>style.visibility</p:attrName>
                                        </p:attrNameLst>
                                      </p:cBhvr>
                                      <p:to>
                                        <p:strVal val="visible"/>
                                      </p:to>
                                    </p:set>
                                    <p:animEffect transition="in" filter="fade">
                                      <p:cBhvr>
                                        <p:cTn id="47" dur="500"/>
                                        <p:tgtEl>
                                          <p:spTgt spid="115730"/>
                                        </p:tgtEl>
                                      </p:cBhvr>
                                    </p:animEffect>
                                  </p:childTnLst>
                                </p:cTn>
                              </p:par>
                            </p:childTnLst>
                          </p:cTn>
                        </p:par>
                        <p:par>
                          <p:cTn id="48" fill="hold" nodeType="afterGroup">
                            <p:stCondLst>
                              <p:cond delay="7500"/>
                            </p:stCondLst>
                            <p:childTnLst>
                              <p:par>
                                <p:cTn id="49" presetID="10" presetClass="entr" presetSubtype="0" fill="hold" nodeType="afterEffect">
                                  <p:stCondLst>
                                    <p:cond delay="0"/>
                                  </p:stCondLst>
                                  <p:childTnLst>
                                    <p:set>
                                      <p:cBhvr>
                                        <p:cTn id="50" dur="1" fill="hold">
                                          <p:stCondLst>
                                            <p:cond delay="0"/>
                                          </p:stCondLst>
                                        </p:cTn>
                                        <p:tgtEl>
                                          <p:spTgt spid="115750"/>
                                        </p:tgtEl>
                                        <p:attrNameLst>
                                          <p:attrName>style.visibility</p:attrName>
                                        </p:attrNameLst>
                                      </p:cBhvr>
                                      <p:to>
                                        <p:strVal val="visible"/>
                                      </p:to>
                                    </p:set>
                                    <p:animEffect transition="in" filter="fade">
                                      <p:cBhvr>
                                        <p:cTn id="51" dur="500"/>
                                        <p:tgtEl>
                                          <p:spTgt spid="115750"/>
                                        </p:tgtEl>
                                      </p:cBhvr>
                                    </p:animEffect>
                                  </p:childTnLst>
                                </p:cTn>
                              </p:par>
                            </p:childTnLst>
                          </p:cTn>
                        </p:par>
                        <p:par>
                          <p:cTn id="52" fill="hold" nodeType="afterGroup">
                            <p:stCondLst>
                              <p:cond delay="8000"/>
                            </p:stCondLst>
                            <p:childTnLst>
                              <p:par>
                                <p:cTn id="53" presetID="10" presetClass="entr" presetSubtype="0" fill="hold" nodeType="afterEffect">
                                  <p:stCondLst>
                                    <p:cond delay="0"/>
                                  </p:stCondLst>
                                  <p:childTnLst>
                                    <p:set>
                                      <p:cBhvr>
                                        <p:cTn id="54" dur="1" fill="hold">
                                          <p:stCondLst>
                                            <p:cond delay="0"/>
                                          </p:stCondLst>
                                        </p:cTn>
                                        <p:tgtEl>
                                          <p:spTgt spid="115726"/>
                                        </p:tgtEl>
                                        <p:attrNameLst>
                                          <p:attrName>style.visibility</p:attrName>
                                        </p:attrNameLst>
                                      </p:cBhvr>
                                      <p:to>
                                        <p:strVal val="visible"/>
                                      </p:to>
                                    </p:set>
                                    <p:animEffect transition="in" filter="fade">
                                      <p:cBhvr>
                                        <p:cTn id="55" dur="500"/>
                                        <p:tgtEl>
                                          <p:spTgt spid="115726"/>
                                        </p:tgtEl>
                                      </p:cBhvr>
                                    </p:animEffect>
                                  </p:childTnLst>
                                </p:cTn>
                              </p:par>
                            </p:childTnLst>
                          </p:cTn>
                        </p:par>
                        <p:par>
                          <p:cTn id="56" fill="hold" nodeType="afterGroup">
                            <p:stCondLst>
                              <p:cond delay="85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childTnLst>
                                </p:cTn>
                              </p:par>
                            </p:childTnLst>
                          </p:cTn>
                        </p:par>
                        <p:par>
                          <p:cTn id="60" fill="hold" nodeType="afterGroup">
                            <p:stCondLst>
                              <p:cond delay="9500"/>
                            </p:stCondLst>
                            <p:childTnLst>
                              <p:par>
                                <p:cTn id="61" presetID="10"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childTnLst>
                          </p:cTn>
                        </p:par>
                        <p:par>
                          <p:cTn id="64" fill="hold" nodeType="afterGroup">
                            <p:stCondLst>
                              <p:cond delay="10000"/>
                            </p:stCondLst>
                            <p:childTnLst>
                              <p:par>
                                <p:cTn id="65" presetID="47" presetClass="entr" presetSubtype="0"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63" grpId="0"/>
      <p:bldP spid="1157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1.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9"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1" name="Text Box 19"/>
          <p:cNvSpPr txBox="1">
            <a:spLocks noChangeArrowheads="1"/>
          </p:cNvSpPr>
          <p:nvPr/>
        </p:nvSpPr>
        <p:spPr bwMode="auto">
          <a:xfrm>
            <a:off x="0" y="5942013"/>
            <a:ext cx="8226425" cy="9159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Review the structural fire protection details of cruise ships, then travel to Europe to examine them while under construction.  This is OASIS OF THE SEAS, the world’s largest cruise ship.  She was built in Finland and entered U.S. service in late 2009.  </a:t>
            </a:r>
          </a:p>
        </p:txBody>
      </p:sp>
      <p:grpSp>
        <p:nvGrpSpPr>
          <p:cNvPr id="2" name="Group 37"/>
          <p:cNvGrpSpPr>
            <a:grpSpLocks/>
          </p:cNvGrpSpPr>
          <p:nvPr/>
        </p:nvGrpSpPr>
        <p:grpSpPr bwMode="auto">
          <a:xfrm>
            <a:off x="8382000" y="6400800"/>
            <a:ext cx="682625" cy="381000"/>
            <a:chOff x="5280" y="4032"/>
            <a:chExt cx="430" cy="240"/>
          </a:xfrm>
        </p:grpSpPr>
        <p:sp>
          <p:nvSpPr>
            <p:cNvPr id="32776"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2777"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animEffect transition="in" filter="fade">
                                      <p:cBhvr>
                                        <p:cTn id="7" dur="500"/>
                                        <p:tgtEl>
                                          <p:spTgt spid="3090"/>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3088"/>
                                        </p:tgtEl>
                                        <p:attrNameLst>
                                          <p:attrName>style.visibility</p:attrName>
                                        </p:attrNameLst>
                                      </p:cBhvr>
                                      <p:to>
                                        <p:strVal val="visible"/>
                                      </p:to>
                                    </p:set>
                                    <p:animEffect transition="in" filter="barn(inVertical)">
                                      <p:cBhvr>
                                        <p:cTn id="11" dur="500"/>
                                        <p:tgtEl>
                                          <p:spTgt spid="3088"/>
                                        </p:tgtEl>
                                      </p:cBhvr>
                                    </p:animEffect>
                                  </p:childTnLst>
                                </p:cTn>
                              </p:par>
                              <p:par>
                                <p:cTn id="12" presetID="16" presetClass="entr" presetSubtype="37" fill="hold" nodeType="withEffect">
                                  <p:stCondLst>
                                    <p:cond delay="0"/>
                                  </p:stCondLst>
                                  <p:childTnLst>
                                    <p:set>
                                      <p:cBhvr>
                                        <p:cTn id="13" dur="1" fill="hold">
                                          <p:stCondLst>
                                            <p:cond delay="0"/>
                                          </p:stCondLst>
                                        </p:cTn>
                                        <p:tgtEl>
                                          <p:spTgt spid="3089"/>
                                        </p:tgtEl>
                                        <p:attrNameLst>
                                          <p:attrName>style.visibility</p:attrName>
                                        </p:attrNameLst>
                                      </p:cBhvr>
                                      <p:to>
                                        <p:strVal val="visible"/>
                                      </p:to>
                                    </p:set>
                                    <p:animEffect transition="in" filter="barn(outVertical)">
                                      <p:cBhvr>
                                        <p:cTn id="14" dur="500"/>
                                        <p:tgtEl>
                                          <p:spTgt spid="3089"/>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91"/>
                                        </p:tgtEl>
                                        <p:attrNameLst>
                                          <p:attrName>style.visibility</p:attrName>
                                        </p:attrNameLst>
                                      </p:cBhvr>
                                      <p:to>
                                        <p:strVal val="visible"/>
                                      </p:to>
                                    </p:set>
                                    <p:animEffect transition="in" filter="fade">
                                      <p:cBhvr>
                                        <p:cTn id="21" dur="500"/>
                                        <p:tgtEl>
                                          <p:spTgt spid="3091"/>
                                        </p:tgtEl>
                                      </p:cBhvr>
                                    </p:animEffect>
                                  </p:childTnLst>
                                </p:cTn>
                              </p:par>
                            </p:childTnLst>
                          </p:cTn>
                        </p:par>
                        <p:par>
                          <p:cTn id="22" fill="hold" nodeType="afterGroup">
                            <p:stCondLst>
                              <p:cond delay="1500"/>
                            </p:stCondLst>
                            <p:childTnLst>
                              <p:par>
                                <p:cTn id="23" presetID="47"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P spid="30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1.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02.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2" name="Text Box 20"/>
          <p:cNvSpPr txBox="1">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Closer to home, ensure the proper design and operation of critical life support systems aboard passenger submersibles.</a:t>
            </a:r>
          </a:p>
          <a:p>
            <a:pPr eaLnBrk="1" hangingPunct="1">
              <a:spcBef>
                <a:spcPct val="50000"/>
              </a:spcBef>
              <a:buFontTx/>
              <a:buNone/>
            </a:pPr>
            <a:endParaRPr lang="en-US" altLang="en-US" sz="1800">
              <a:solidFill>
                <a:schemeClr val="bg1"/>
              </a:solidFill>
              <a:latin typeface="Times New Roman" panose="02020603050405020304" pitchFamily="18" charset="0"/>
            </a:endParaRPr>
          </a:p>
        </p:txBody>
      </p:sp>
      <p:grpSp>
        <p:nvGrpSpPr>
          <p:cNvPr id="2" name="Group 36"/>
          <p:cNvGrpSpPr>
            <a:grpSpLocks/>
          </p:cNvGrpSpPr>
          <p:nvPr/>
        </p:nvGrpSpPr>
        <p:grpSpPr bwMode="auto">
          <a:xfrm>
            <a:off x="8382000" y="6400800"/>
            <a:ext cx="682625" cy="381000"/>
            <a:chOff x="5280" y="4032"/>
            <a:chExt cx="430" cy="240"/>
          </a:xfrm>
        </p:grpSpPr>
        <p:sp>
          <p:nvSpPr>
            <p:cNvPr id="3482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482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2"/>
                                        </p:tgtEl>
                                        <p:attrNameLst>
                                          <p:attrName>style.visibility</p:attrName>
                                        </p:attrNameLst>
                                      </p:cBhvr>
                                      <p:to>
                                        <p:strVal val="visible"/>
                                      </p:to>
                                    </p:set>
                                    <p:animEffect transition="in" filter="fade">
                                      <p:cBhvr>
                                        <p:cTn id="13" dur="500"/>
                                        <p:tgtEl>
                                          <p:spTgt spid="3092"/>
                                        </p:tgtEl>
                                      </p:cBhvr>
                                    </p:animEffect>
                                  </p:childTnLst>
                                </p:cTn>
                              </p:par>
                            </p:childTnLst>
                          </p:cTn>
                        </p:par>
                        <p:par>
                          <p:cTn id="14" fill="hold" nodeType="afterGroup">
                            <p:stCondLst>
                              <p:cond delay="5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2.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03.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9"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3" name="Text Box 21"/>
          <p:cNvSpPr txBox="1">
            <a:spLocks noChangeArrowheads="1"/>
          </p:cNvSpPr>
          <p:nvPr/>
        </p:nvSpPr>
        <p:spPr bwMode="auto">
          <a:xfrm>
            <a:off x="0" y="5943600"/>
            <a:ext cx="8226425" cy="838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Analyze the stability, structural integrity, engineering plant, and cargo handling systems for modern tank ships and cargo carriers. </a:t>
            </a:r>
          </a:p>
        </p:txBody>
      </p:sp>
      <p:grpSp>
        <p:nvGrpSpPr>
          <p:cNvPr id="2" name="Group 36"/>
          <p:cNvGrpSpPr>
            <a:grpSpLocks/>
          </p:cNvGrpSpPr>
          <p:nvPr/>
        </p:nvGrpSpPr>
        <p:grpSpPr bwMode="auto">
          <a:xfrm>
            <a:off x="8382000" y="6400800"/>
            <a:ext cx="682625" cy="381000"/>
            <a:chOff x="5280" y="4032"/>
            <a:chExt cx="430" cy="240"/>
          </a:xfrm>
        </p:grpSpPr>
        <p:sp>
          <p:nvSpPr>
            <p:cNvPr id="3687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687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3"/>
                                        </p:tgtEl>
                                        <p:attrNameLst>
                                          <p:attrName>style.visibility</p:attrName>
                                        </p:attrNameLst>
                                      </p:cBhvr>
                                      <p:to>
                                        <p:strVal val="visible"/>
                                      </p:to>
                                    </p:set>
                                    <p:animEffect transition="in" filter="fade">
                                      <p:cBhvr>
                                        <p:cTn id="13" dur="500"/>
                                        <p:tgtEl>
                                          <p:spTgt spid="3093"/>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ast_lane_bur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14482"/>
          <p:cNvPicPr>
            <a:picLocks noChangeAspect="1" noChangeArrowheads="1"/>
          </p:cNvPicPr>
          <p:nvPr/>
        </p:nvPicPr>
        <p:blipFill>
          <a:blip r:embed="rId4">
            <a:lum bright="-60000" contrast="-60000"/>
            <a:grayscl/>
            <a:extLst>
              <a:ext uri="{28A0092B-C50C-407E-A947-70E740481C1C}">
                <a14:useLocalDpi xmlns:a14="http://schemas.microsoft.com/office/drawing/2010/main" val="0"/>
              </a:ext>
            </a:extLst>
          </a:blip>
          <a:srcRect t="5775" b="5475"/>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14482"/>
          <p:cNvPicPr>
            <a:picLocks noChangeAspect="1" noChangeArrowheads="1"/>
          </p:cNvPicPr>
          <p:nvPr/>
        </p:nvPicPr>
        <p:blipFill>
          <a:blip r:embed="rId4">
            <a:extLst>
              <a:ext uri="{28A0092B-C50C-407E-A947-70E740481C1C}">
                <a14:useLocalDpi xmlns:a14="http://schemas.microsoft.com/office/drawing/2010/main" val="0"/>
              </a:ext>
            </a:extLst>
          </a:blip>
          <a:srcRect t="5775" b="5475"/>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0" y="0"/>
            <a:ext cx="9144000" cy="14478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2" name="Rectangle 6"/>
          <p:cNvSpPr>
            <a:spLocks noChangeArrowheads="1"/>
          </p:cNvSpPr>
          <p:nvPr/>
        </p:nvSpPr>
        <p:spPr bwMode="auto">
          <a:xfrm>
            <a:off x="0" y="0"/>
            <a:ext cx="9144000" cy="14478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3" name="Rectangle 7"/>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4" name="Text Box 8"/>
          <p:cNvSpPr txBox="1">
            <a:spLocks noChangeArrowheads="1"/>
          </p:cNvSpPr>
          <p:nvPr/>
        </p:nvSpPr>
        <p:spPr bwMode="auto">
          <a:xfrm>
            <a:off x="76200" y="246063"/>
            <a:ext cx="625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i="1">
                <a:solidFill>
                  <a:schemeClr val="bg1"/>
                </a:solidFill>
                <a:latin typeface="Copperplate Gothic Light" panose="020E0507020206020404" pitchFamily="34" charset="0"/>
              </a:rPr>
              <a:t>Put your Coast Guard career on the</a:t>
            </a:r>
          </a:p>
        </p:txBody>
      </p:sp>
      <p:grpSp>
        <p:nvGrpSpPr>
          <p:cNvPr id="2" name="Group 9"/>
          <p:cNvGrpSpPr>
            <a:grpSpLocks/>
          </p:cNvGrpSpPr>
          <p:nvPr/>
        </p:nvGrpSpPr>
        <p:grpSpPr bwMode="auto">
          <a:xfrm>
            <a:off x="4008438" y="422275"/>
            <a:ext cx="4830762" cy="1025525"/>
            <a:chOff x="2202" y="228"/>
            <a:chExt cx="3043" cy="646"/>
          </a:xfrm>
        </p:grpSpPr>
        <p:sp>
          <p:nvSpPr>
            <p:cNvPr id="5151" name="Text Box 10"/>
            <p:cNvSpPr txBox="1">
              <a:spLocks noChangeArrowheads="1"/>
            </p:cNvSpPr>
            <p:nvPr/>
          </p:nvSpPr>
          <p:spPr bwMode="auto">
            <a:xfrm>
              <a:off x="2215" y="240"/>
              <a:ext cx="303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i="1">
                  <a:solidFill>
                    <a:srgbClr val="FF0000"/>
                  </a:solidFill>
                  <a:latin typeface="Copperplate Gothic Bold" panose="020E0705020206020404" pitchFamily="34" charset="0"/>
                </a:rPr>
                <a:t>fast track</a:t>
              </a:r>
            </a:p>
          </p:txBody>
        </p:sp>
        <p:sp>
          <p:nvSpPr>
            <p:cNvPr id="5152" name="Text Box 11"/>
            <p:cNvSpPr txBox="1">
              <a:spLocks noChangeArrowheads="1"/>
            </p:cNvSpPr>
            <p:nvPr/>
          </p:nvSpPr>
          <p:spPr bwMode="auto">
            <a:xfrm>
              <a:off x="2202" y="228"/>
              <a:ext cx="303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i="1">
                  <a:solidFill>
                    <a:schemeClr val="bg1"/>
                  </a:solidFill>
                  <a:latin typeface="Copperplate Gothic Bold" panose="020E0705020206020404" pitchFamily="34" charset="0"/>
                </a:rPr>
                <a:t>fast track</a:t>
              </a:r>
            </a:p>
          </p:txBody>
        </p:sp>
      </p:grpSp>
      <p:grpSp>
        <p:nvGrpSpPr>
          <p:cNvPr id="3" name="Group 59"/>
          <p:cNvGrpSpPr>
            <a:grpSpLocks/>
          </p:cNvGrpSpPr>
          <p:nvPr/>
        </p:nvGrpSpPr>
        <p:grpSpPr bwMode="auto">
          <a:xfrm>
            <a:off x="5867400" y="6032500"/>
            <a:ext cx="3200400" cy="381000"/>
            <a:chOff x="816" y="1296"/>
            <a:chExt cx="2016" cy="288"/>
          </a:xfrm>
        </p:grpSpPr>
        <p:sp>
          <p:nvSpPr>
            <p:cNvPr id="5149" name="AutoShape 60"/>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50" name="AutoShape 61">
              <a:hlinkClick r:id="rId5"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How can I get more information?</a:t>
              </a:r>
            </a:p>
          </p:txBody>
        </p:sp>
      </p:grpSp>
      <p:grpSp>
        <p:nvGrpSpPr>
          <p:cNvPr id="4" name="Group 34"/>
          <p:cNvGrpSpPr>
            <a:grpSpLocks/>
          </p:cNvGrpSpPr>
          <p:nvPr/>
        </p:nvGrpSpPr>
        <p:grpSpPr bwMode="auto">
          <a:xfrm>
            <a:off x="5867400" y="5648325"/>
            <a:ext cx="3200400" cy="381000"/>
            <a:chOff x="816" y="1296"/>
            <a:chExt cx="2016" cy="288"/>
          </a:xfrm>
        </p:grpSpPr>
        <p:sp>
          <p:nvSpPr>
            <p:cNvPr id="5147" name="AutoShape 35"/>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8" name="AutoShape 36">
              <a:hlinkClick r:id="rId6"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will I do when I graduate?</a:t>
              </a:r>
            </a:p>
          </p:txBody>
        </p:sp>
      </p:grpSp>
      <p:grpSp>
        <p:nvGrpSpPr>
          <p:cNvPr id="5" name="Group 31"/>
          <p:cNvGrpSpPr>
            <a:grpSpLocks/>
          </p:cNvGrpSpPr>
          <p:nvPr/>
        </p:nvGrpSpPr>
        <p:grpSpPr bwMode="auto">
          <a:xfrm>
            <a:off x="5867400" y="5262563"/>
            <a:ext cx="3200400" cy="381000"/>
            <a:chOff x="816" y="1296"/>
            <a:chExt cx="2016" cy="288"/>
          </a:xfrm>
        </p:grpSpPr>
        <p:sp>
          <p:nvSpPr>
            <p:cNvPr id="5145" name="AutoShape 32"/>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6" name="AutoShape 33">
              <a:hlinkClick r:id="rId7"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Where can I go to school?</a:t>
              </a:r>
            </a:p>
          </p:txBody>
        </p:sp>
      </p:grpSp>
      <p:grpSp>
        <p:nvGrpSpPr>
          <p:cNvPr id="6" name="Group 30"/>
          <p:cNvGrpSpPr>
            <a:grpSpLocks/>
          </p:cNvGrpSpPr>
          <p:nvPr/>
        </p:nvGrpSpPr>
        <p:grpSpPr bwMode="auto">
          <a:xfrm>
            <a:off x="5867400" y="4876800"/>
            <a:ext cx="3200400" cy="381000"/>
            <a:chOff x="816" y="1296"/>
            <a:chExt cx="2016" cy="288"/>
          </a:xfrm>
        </p:grpSpPr>
        <p:sp>
          <p:nvSpPr>
            <p:cNvPr id="5143"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4" name="AutoShape 29">
              <a:hlinkClick r:id="rId8"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can I study?</a:t>
              </a:r>
            </a:p>
          </p:txBody>
        </p:sp>
      </p:grpSp>
      <p:sp>
        <p:nvSpPr>
          <p:cNvPr id="14389" name="Rectangle 53"/>
          <p:cNvSpPr>
            <a:spLocks noChangeArrowheads="1"/>
          </p:cNvSpPr>
          <p:nvPr/>
        </p:nvSpPr>
        <p:spPr bwMode="auto">
          <a:xfrm>
            <a:off x="0" y="0"/>
            <a:ext cx="9144000" cy="1447800"/>
          </a:xfrm>
          <a:prstGeom prst="rect">
            <a:avLst/>
          </a:prstGeom>
          <a:solidFill>
            <a:schemeClr val="tx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92" name="Text Box 56"/>
          <p:cNvSpPr txBox="1">
            <a:spLocks noChangeArrowheads="1"/>
          </p:cNvSpPr>
          <p:nvPr/>
        </p:nvSpPr>
        <p:spPr bwMode="auto">
          <a:xfrm>
            <a:off x="95250" y="1084263"/>
            <a:ext cx="3522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Copperplate Gothic Bold" panose="020E0705020206020404" pitchFamily="34" charset="0"/>
              </a:rPr>
              <a:t>Prepare for tomorrow</a:t>
            </a:r>
          </a:p>
        </p:txBody>
      </p:sp>
      <p:sp>
        <p:nvSpPr>
          <p:cNvPr id="14387" name="Text Box 51"/>
          <p:cNvSpPr txBox="1">
            <a:spLocks noChangeArrowheads="1"/>
          </p:cNvSpPr>
          <p:nvPr/>
        </p:nvSpPr>
        <p:spPr bwMode="auto">
          <a:xfrm>
            <a:off x="76200" y="1074738"/>
            <a:ext cx="3522663" cy="396875"/>
          </a:xfrm>
          <a:prstGeom prst="rect">
            <a:avLst/>
          </a:prstGeom>
          <a:noFill/>
          <a:ln w="9525">
            <a:noFill/>
            <a:miter lim="800000"/>
            <a:headEnd/>
            <a:tailEnd/>
          </a:ln>
          <a:effectLst>
            <a:outerShdw dist="35921" dir="2700000" algn="ctr" rotWithShape="0">
              <a:srgbClr val="777777">
                <a:alpha val="50000"/>
              </a:srgbClr>
            </a:outerShdw>
          </a:effectLst>
        </p:spPr>
        <p:txBody>
          <a:bodyPr wrap="none">
            <a:spAutoFit/>
          </a:bodyPr>
          <a:lstStyle/>
          <a:p>
            <a:pPr eaLnBrk="1" hangingPunct="1">
              <a:defRPr/>
            </a:pPr>
            <a:r>
              <a:rPr lang="en-US" sz="2000">
                <a:solidFill>
                  <a:schemeClr val="bg1"/>
                </a:solidFill>
                <a:latin typeface="Copperplate Gothic Bold" pitchFamily="34" charset="0"/>
                <a:cs typeface="+mn-cs"/>
              </a:rPr>
              <a:t>Prepare for tomorrow</a:t>
            </a:r>
          </a:p>
        </p:txBody>
      </p:sp>
      <p:sp>
        <p:nvSpPr>
          <p:cNvPr id="14391" name="Text Box 55"/>
          <p:cNvSpPr txBox="1">
            <a:spLocks noChangeArrowheads="1"/>
          </p:cNvSpPr>
          <p:nvPr/>
        </p:nvSpPr>
        <p:spPr bwMode="auto">
          <a:xfrm>
            <a:off x="381000" y="1471613"/>
            <a:ext cx="87074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Copperplate Gothic Bold" panose="020E0705020206020404" pitchFamily="34" charset="0"/>
              </a:rPr>
              <a:t>earn a</a:t>
            </a:r>
            <a:r>
              <a:rPr lang="en-US" altLang="en-US" sz="2600">
                <a:latin typeface="Copperplate Gothic Bold" panose="020E0705020206020404" pitchFamily="34" charset="0"/>
              </a:rPr>
              <a:t> Postgraduate Engineering Degree </a:t>
            </a:r>
            <a:r>
              <a:rPr lang="en-US" altLang="en-US" sz="2000">
                <a:latin typeface="Copperplate Gothic Bold" panose="020E0705020206020404" pitchFamily="34" charset="0"/>
              </a:rPr>
              <a:t>today.</a:t>
            </a:r>
          </a:p>
        </p:txBody>
      </p:sp>
      <p:sp>
        <p:nvSpPr>
          <p:cNvPr id="14388" name="Text Box 52"/>
          <p:cNvSpPr txBox="1">
            <a:spLocks noChangeArrowheads="1"/>
          </p:cNvSpPr>
          <p:nvPr/>
        </p:nvSpPr>
        <p:spPr bwMode="auto">
          <a:xfrm>
            <a:off x="360363" y="1447800"/>
            <a:ext cx="87074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bg1"/>
                </a:solidFill>
                <a:latin typeface="Copperplate Gothic Bold" panose="020E0705020206020404" pitchFamily="34" charset="0"/>
              </a:rPr>
              <a:t>earn a</a:t>
            </a:r>
            <a:r>
              <a:rPr lang="en-US" altLang="en-US" sz="2600">
                <a:solidFill>
                  <a:schemeClr val="bg1"/>
                </a:solidFill>
                <a:latin typeface="Copperplate Gothic Bold" panose="020E0705020206020404" pitchFamily="34" charset="0"/>
              </a:rPr>
              <a:t> </a:t>
            </a:r>
            <a:r>
              <a:rPr lang="en-US" altLang="en-US" sz="2600">
                <a:solidFill>
                  <a:srgbClr val="F5CA5D"/>
                </a:solidFill>
                <a:latin typeface="Copperplate Gothic Bold" panose="020E0705020206020404" pitchFamily="34" charset="0"/>
              </a:rPr>
              <a:t>Postgraduate Engineering Degree</a:t>
            </a:r>
            <a:r>
              <a:rPr lang="en-US" altLang="en-US" sz="2600">
                <a:solidFill>
                  <a:schemeClr val="bg1"/>
                </a:solidFill>
                <a:latin typeface="Copperplate Gothic Bold" panose="020E0705020206020404" pitchFamily="34" charset="0"/>
              </a:rPr>
              <a:t> </a:t>
            </a:r>
            <a:r>
              <a:rPr lang="en-US" altLang="en-US" sz="2000">
                <a:solidFill>
                  <a:schemeClr val="bg1"/>
                </a:solidFill>
                <a:latin typeface="Copperplate Gothic Bold" panose="020E0705020206020404" pitchFamily="34" charset="0"/>
              </a:rPr>
              <a:t>today.</a:t>
            </a:r>
          </a:p>
        </p:txBody>
      </p:sp>
      <p:grpSp>
        <p:nvGrpSpPr>
          <p:cNvPr id="7" name="Group 41"/>
          <p:cNvGrpSpPr>
            <a:grpSpLocks/>
          </p:cNvGrpSpPr>
          <p:nvPr/>
        </p:nvGrpSpPr>
        <p:grpSpPr bwMode="auto">
          <a:xfrm>
            <a:off x="5867400" y="6415088"/>
            <a:ext cx="3200400" cy="381000"/>
            <a:chOff x="3696" y="4041"/>
            <a:chExt cx="2016" cy="240"/>
          </a:xfrm>
        </p:grpSpPr>
        <p:sp>
          <p:nvSpPr>
            <p:cNvPr id="5141" name="AutoShape 60"/>
            <p:cNvSpPr>
              <a:spLocks noChangeArrowheads="1"/>
            </p:cNvSpPr>
            <p:nvPr/>
          </p:nvSpPr>
          <p:spPr bwMode="auto">
            <a:xfrm>
              <a:off x="3696" y="4041"/>
              <a:ext cx="2016"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2" name="AutoShape 61">
              <a:hlinkClick r:id="" action="ppaction://hlinkshowjump?jump=lastslide" highlightClick="1"/>
            </p:cNvPr>
            <p:cNvSpPr>
              <a:spLocks noChangeArrowheads="1"/>
            </p:cNvSpPr>
            <p:nvPr/>
          </p:nvSpPr>
          <p:spPr bwMode="auto">
            <a:xfrm>
              <a:off x="3720" y="4061"/>
              <a:ext cx="1968"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Exit</a:t>
              </a:r>
            </a:p>
          </p:txBody>
        </p:sp>
      </p:grpSp>
      <p:sp>
        <p:nvSpPr>
          <p:cNvPr id="3114" name="Text Box 42"/>
          <p:cNvSpPr txBox="1">
            <a:spLocks noChangeArrowheads="1"/>
          </p:cNvSpPr>
          <p:nvPr/>
        </p:nvSpPr>
        <p:spPr bwMode="auto">
          <a:xfrm>
            <a:off x="5826125" y="4521200"/>
            <a:ext cx="3298825" cy="336550"/>
          </a:xfrm>
          <a:prstGeom prst="rect">
            <a:avLst/>
          </a:prstGeom>
          <a:noFill/>
          <a:ln w="9525">
            <a:noFill/>
            <a:miter lim="800000"/>
            <a:headEnd/>
            <a:tailEnd/>
          </a:ln>
          <a:effectLst>
            <a:outerShdw dist="35921" dir="2700000" algn="ctr" rotWithShape="0">
              <a:schemeClr val="tx1">
                <a:alpha val="50000"/>
              </a:schemeClr>
            </a:outerShdw>
          </a:effectLst>
        </p:spPr>
        <p:txBody>
          <a:bodyPr wrap="none">
            <a:spAutoFit/>
          </a:bodyPr>
          <a:lstStyle/>
          <a:p>
            <a:pPr eaLnBrk="1" hangingPunct="1">
              <a:defRPr/>
            </a:pPr>
            <a:r>
              <a:rPr lang="en-US" sz="1600">
                <a:solidFill>
                  <a:srgbClr val="F5CA5D"/>
                </a:solidFill>
                <a:latin typeface="Copperplate Gothic Bold" pitchFamily="34" charset="0"/>
                <a:cs typeface="+mn-cs"/>
              </a:rPr>
              <a:t>Marine Safety Engineering</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left)">
                                      <p:cBhvr>
                                        <p:cTn id="7" dur="500"/>
                                        <p:tgtEl>
                                          <p:spTgt spid="14338"/>
                                        </p:tgtEl>
                                      </p:cBhvr>
                                    </p:animEffect>
                                  </p:childTnLst>
                                  <p:subTnLst>
                                    <p:audio>
                                      <p:cMediaNode>
                                        <p:cTn display="0" masterRel="sameClick">
                                          <p:stCondLst>
                                            <p:cond evt="begin" delay="0">
                                              <p:tn val="5"/>
                                            </p:cond>
                                          </p:stCondLst>
                                          <p:endCondLst>
                                            <p:cond evt="onStopAudio" delay="0">
                                              <p:tgtEl>
                                                <p:sldTgt/>
                                              </p:tgtEl>
                                            </p:cond>
                                          </p:endCondLst>
                                        </p:cTn>
                                        <p:tgtEl>
                                          <p:sndTgt r:embed="rId2" name="car_pass.wav"/>
                                        </p:tgtEl>
                                      </p:cMediaNode>
                                    </p:audio>
                                  </p:sub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341"/>
                                        </p:tgtEl>
                                        <p:attrNameLst>
                                          <p:attrName>style.visibility</p:attrName>
                                        </p:attrNameLst>
                                      </p:cBhvr>
                                      <p:to>
                                        <p:strVal val="visible"/>
                                      </p:to>
                                    </p:set>
                                    <p:animEffect transition="in" filter="wipe(left)">
                                      <p:cBhvr>
                                        <p:cTn id="11" dur="100"/>
                                        <p:tgtEl>
                                          <p:spTgt spid="14341"/>
                                        </p:tgtEl>
                                      </p:cBhvr>
                                    </p:animEffect>
                                  </p:childTnLst>
                                </p:cTn>
                              </p:par>
                            </p:childTnLst>
                          </p:cTn>
                        </p:par>
                        <p:par>
                          <p:cTn id="12" fill="hold" nodeType="afterGroup">
                            <p:stCondLst>
                              <p:cond delay="600"/>
                            </p:stCondLst>
                            <p:childTnLst>
                              <p:par>
                                <p:cTn id="13" presetID="22" presetClass="entr" presetSubtype="8" fill="hold" grpId="0" nodeType="afterEffect">
                                  <p:stCondLst>
                                    <p:cond delay="0"/>
                                  </p:stCondLst>
                                  <p:iterate type="lt">
                                    <p:tmPct val="4000"/>
                                  </p:iterate>
                                  <p:childTnLst>
                                    <p:set>
                                      <p:cBhvr>
                                        <p:cTn id="14" dur="1" fill="hold">
                                          <p:stCondLst>
                                            <p:cond delay="0"/>
                                          </p:stCondLst>
                                        </p:cTn>
                                        <p:tgtEl>
                                          <p:spTgt spid="14344"/>
                                        </p:tgtEl>
                                        <p:attrNameLst>
                                          <p:attrName>style.visibility</p:attrName>
                                        </p:attrNameLst>
                                      </p:cBhvr>
                                      <p:to>
                                        <p:strVal val="visible"/>
                                      </p:to>
                                    </p:set>
                                    <p:animEffect transition="in" filter="wipe(left)">
                                      <p:cBhvr>
                                        <p:cTn id="15" dur="500"/>
                                        <p:tgtEl>
                                          <p:spTgt spid="14344"/>
                                        </p:tgtEl>
                                      </p:cBhvr>
                                    </p:animEffect>
                                  </p:childTnLst>
                                </p:cTn>
                              </p:par>
                            </p:childTnLst>
                          </p:cTn>
                        </p:par>
                        <p:par>
                          <p:cTn id="16" fill="hold" nodeType="afterGroup">
                            <p:stCondLst>
                              <p:cond delay="1640"/>
                            </p:stCondLst>
                            <p:childTnLst>
                              <p:par>
                                <p:cTn id="17" presetID="22" presetClass="entr" presetSubtype="2" fill="hold" grpId="0"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wipe(right)">
                                      <p:cBhvr>
                                        <p:cTn id="19" dur="250"/>
                                        <p:tgtEl>
                                          <p:spTgt spid="14342"/>
                                        </p:tgtEl>
                                      </p:cBhvr>
                                    </p:animEffect>
                                  </p:childTnLst>
                                </p:cTn>
                              </p:par>
                            </p:childTnLst>
                          </p:cTn>
                        </p:par>
                        <p:par>
                          <p:cTn id="20" fill="hold" nodeType="afterGroup">
                            <p:stCondLst>
                              <p:cond delay="1890"/>
                            </p:stCondLst>
                            <p:childTnLst>
                              <p:par>
                                <p:cTn id="21" presetID="34" presetClass="entr" presetSubtype="0" fill="hold" nodeType="afterEffect">
                                  <p:stCondLst>
                                    <p:cond delay="300"/>
                                  </p:stCondLst>
                                  <p:childTnLst>
                                    <p:set>
                                      <p:cBhvr>
                                        <p:cTn id="22" dur="1" fill="hold">
                                          <p:stCondLst>
                                            <p:cond delay="0"/>
                                          </p:stCondLst>
                                        </p:cTn>
                                        <p:tgtEl>
                                          <p:spTgt spid="2"/>
                                        </p:tgtEl>
                                        <p:attrNameLst>
                                          <p:attrName>style.visibility</p:attrName>
                                        </p:attrNameLst>
                                      </p:cBhvr>
                                      <p:to>
                                        <p:strVal val="visible"/>
                                      </p:to>
                                    </p:set>
                                    <p:anim from="(-#ppt_w/2)" to="(#ppt_x)" calcmode="lin" valueType="num">
                                      <p:cBhvr>
                                        <p:cTn id="23" dur="600" fill="hold">
                                          <p:stCondLst>
                                            <p:cond delay="0"/>
                                          </p:stCondLst>
                                        </p:cTn>
                                        <p:tgtEl>
                                          <p:spTgt spid="2"/>
                                        </p:tgtEl>
                                        <p:attrNameLst>
                                          <p:attrName>ppt_x</p:attrName>
                                        </p:attrNameLst>
                                      </p:cBhvr>
                                    </p:anim>
                                    <p:anim from="0" to="-1.0" calcmode="lin" valueType="num">
                                      <p:cBhvr>
                                        <p:cTn id="24" dur="200" decel="50000" autoRev="1" fill="hold">
                                          <p:stCondLst>
                                            <p:cond delay="600"/>
                                          </p:stCondLst>
                                        </p:cTn>
                                        <p:tgtEl>
                                          <p:spTgt spid="2"/>
                                        </p:tgtEl>
                                        <p:attrNameLst>
                                          <p:attrName>xshear</p:attrName>
                                        </p:attrNameLst>
                                      </p:cBhvr>
                                    </p:anim>
                                    <p:animScale>
                                      <p:cBhvr>
                                        <p:cTn id="25" dur="200" decel="100000" autoRev="1" fill="hold">
                                          <p:stCondLst>
                                            <p:cond delay="600"/>
                                          </p:stCondLst>
                                        </p:cTn>
                                        <p:tgtEl>
                                          <p:spTgt spid="2"/>
                                        </p:tgtEl>
                                      </p:cBhvr>
                                      <p:from x="100000" y="100000"/>
                                      <p:to x="80000" y="100000"/>
                                    </p:animScale>
                                    <p:anim by="(#ppt_h/3+#ppt_w*0.1)" calcmode="lin" valueType="num">
                                      <p:cBhvr additive="sum">
                                        <p:cTn id="26" dur="200" decel="100000" autoRev="1" fill="hold">
                                          <p:stCondLst>
                                            <p:cond delay="600"/>
                                          </p:stCondLst>
                                        </p:cTn>
                                        <p:tgtEl>
                                          <p:spTgt spid="2"/>
                                        </p:tgtEl>
                                        <p:attrNameLst>
                                          <p:attrName>ppt_x</p:attrName>
                                        </p:attrNameLst>
                                      </p:cBhvr>
                                    </p:anim>
                                  </p:childTnLst>
                                </p:cTn>
                              </p:par>
                            </p:childTnLst>
                          </p:cTn>
                        </p:par>
                        <p:par>
                          <p:cTn id="27" fill="hold" nodeType="afterGroup">
                            <p:stCondLst>
                              <p:cond delay="3190"/>
                            </p:stCondLst>
                            <p:childTnLst>
                              <p:par>
                                <p:cTn id="28" presetID="22" presetClass="entr" presetSubtype="2" fill="hold" grpId="0" nodeType="afterEffect">
                                  <p:stCondLst>
                                    <p:cond delay="0"/>
                                  </p:stCondLst>
                                  <p:childTnLst>
                                    <p:set>
                                      <p:cBhvr>
                                        <p:cTn id="29" dur="1" fill="hold">
                                          <p:stCondLst>
                                            <p:cond delay="0"/>
                                          </p:stCondLst>
                                        </p:cTn>
                                        <p:tgtEl>
                                          <p:spTgt spid="14343"/>
                                        </p:tgtEl>
                                        <p:attrNameLst>
                                          <p:attrName>style.visibility</p:attrName>
                                        </p:attrNameLst>
                                      </p:cBhvr>
                                      <p:to>
                                        <p:strVal val="visible"/>
                                      </p:to>
                                    </p:set>
                                    <p:animEffect transition="in" filter="wipe(right)">
                                      <p:cBhvr>
                                        <p:cTn id="30" dur="250"/>
                                        <p:tgtEl>
                                          <p:spTgt spid="14343"/>
                                        </p:tgtEl>
                                      </p:cBhvr>
                                    </p:animEffect>
                                  </p:childTnLst>
                                </p:cTn>
                              </p:par>
                              <p:par>
                                <p:cTn id="31" presetID="22" presetClass="entr" presetSubtype="8" fill="hold" nodeType="withEffect">
                                  <p:stCondLst>
                                    <p:cond delay="0"/>
                                  </p:stCondLst>
                                  <p:childTnLst>
                                    <p:set>
                                      <p:cBhvr>
                                        <p:cTn id="32" dur="1" fill="hold">
                                          <p:stCondLst>
                                            <p:cond delay="0"/>
                                          </p:stCondLst>
                                        </p:cTn>
                                        <p:tgtEl>
                                          <p:spTgt spid="14339"/>
                                        </p:tgtEl>
                                        <p:attrNameLst>
                                          <p:attrName>style.visibility</p:attrName>
                                        </p:attrNameLst>
                                      </p:cBhvr>
                                      <p:to>
                                        <p:strVal val="visible"/>
                                      </p:to>
                                    </p:set>
                                    <p:animEffect transition="in" filter="wipe(left)">
                                      <p:cBhvr>
                                        <p:cTn id="33" dur="1000"/>
                                        <p:tgtEl>
                                          <p:spTgt spid="14339"/>
                                        </p:tgtEl>
                                      </p:cBhvr>
                                    </p:animEffect>
                                  </p:childTnLst>
                                </p:cTn>
                              </p:par>
                            </p:childTnLst>
                          </p:cTn>
                        </p:par>
                        <p:par>
                          <p:cTn id="34" fill="hold" nodeType="afterGroup">
                            <p:stCondLst>
                              <p:cond delay="4190"/>
                            </p:stCondLst>
                            <p:childTnLst>
                              <p:par>
                                <p:cTn id="35" presetID="10" presetClass="entr" presetSubtype="0" fill="hold" grpId="0" nodeType="afterEffect">
                                  <p:stCondLst>
                                    <p:cond delay="0"/>
                                  </p:stCondLst>
                                  <p:childTnLst>
                                    <p:set>
                                      <p:cBhvr>
                                        <p:cTn id="36" dur="1" fill="hold">
                                          <p:stCondLst>
                                            <p:cond delay="0"/>
                                          </p:stCondLst>
                                        </p:cTn>
                                        <p:tgtEl>
                                          <p:spTgt spid="14389"/>
                                        </p:tgtEl>
                                        <p:attrNameLst>
                                          <p:attrName>style.visibility</p:attrName>
                                        </p:attrNameLst>
                                      </p:cBhvr>
                                      <p:to>
                                        <p:strVal val="visible"/>
                                      </p:to>
                                    </p:set>
                                    <p:animEffect transition="in" filter="fade">
                                      <p:cBhvr>
                                        <p:cTn id="37" dur="2000"/>
                                        <p:tgtEl>
                                          <p:spTgt spid="1438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4392"/>
                                        </p:tgtEl>
                                        <p:attrNameLst>
                                          <p:attrName>style.visibility</p:attrName>
                                        </p:attrNameLst>
                                      </p:cBhvr>
                                      <p:to>
                                        <p:strVal val="visible"/>
                                      </p:to>
                                    </p:set>
                                    <p:animEffect transition="in" filter="wipe(up)">
                                      <p:cBhvr>
                                        <p:cTn id="40" dur="500"/>
                                        <p:tgtEl>
                                          <p:spTgt spid="1439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4391"/>
                                        </p:tgtEl>
                                        <p:attrNameLst>
                                          <p:attrName>style.visibility</p:attrName>
                                        </p:attrNameLst>
                                      </p:cBhvr>
                                      <p:to>
                                        <p:strVal val="visible"/>
                                      </p:to>
                                    </p:set>
                                    <p:animEffect transition="in" filter="wipe(up)">
                                      <p:cBhvr>
                                        <p:cTn id="43" dur="500"/>
                                        <p:tgtEl>
                                          <p:spTgt spid="1439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4387"/>
                                        </p:tgtEl>
                                        <p:attrNameLst>
                                          <p:attrName>style.visibility</p:attrName>
                                        </p:attrNameLst>
                                      </p:cBhvr>
                                      <p:to>
                                        <p:strVal val="visible"/>
                                      </p:to>
                                    </p:set>
                                    <p:animEffect transition="in" filter="wipe(up)">
                                      <p:cBhvr>
                                        <p:cTn id="46" dur="500"/>
                                        <p:tgtEl>
                                          <p:spTgt spid="1438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388"/>
                                        </p:tgtEl>
                                        <p:attrNameLst>
                                          <p:attrName>style.visibility</p:attrName>
                                        </p:attrNameLst>
                                      </p:cBhvr>
                                      <p:to>
                                        <p:strVal val="visible"/>
                                      </p:to>
                                    </p:set>
                                    <p:animEffect transition="in" filter="wipe(up)">
                                      <p:cBhvr>
                                        <p:cTn id="49" dur="500"/>
                                        <p:tgtEl>
                                          <p:spTgt spid="14388"/>
                                        </p:tgtEl>
                                      </p:cBhvr>
                                    </p:animEffect>
                                  </p:childTnLst>
                                </p:cTn>
                              </p:par>
                              <p:par>
                                <p:cTn id="50" presetID="10" presetClass="entr" presetSubtype="0" fill="hold" nodeType="withEffect">
                                  <p:stCondLst>
                                    <p:cond delay="0"/>
                                  </p:stCondLst>
                                  <p:childTnLst>
                                    <p:set>
                                      <p:cBhvr>
                                        <p:cTn id="51" dur="1" fill="hold">
                                          <p:stCondLst>
                                            <p:cond delay="0"/>
                                          </p:stCondLst>
                                        </p:cTn>
                                        <p:tgtEl>
                                          <p:spTgt spid="14340"/>
                                        </p:tgtEl>
                                        <p:attrNameLst>
                                          <p:attrName>style.visibility</p:attrName>
                                        </p:attrNameLst>
                                      </p:cBhvr>
                                      <p:to>
                                        <p:strVal val="visible"/>
                                      </p:to>
                                    </p:set>
                                    <p:animEffect transition="in" filter="fade">
                                      <p:cBhvr>
                                        <p:cTn id="52" dur="500"/>
                                        <p:tgtEl>
                                          <p:spTgt spid="14340"/>
                                        </p:tgtEl>
                                      </p:cBhvr>
                                    </p:animEffect>
                                  </p:childTnLst>
                                </p:cTn>
                              </p:par>
                            </p:childTnLst>
                          </p:cTn>
                        </p:par>
                        <p:par>
                          <p:cTn id="53" fill="hold" nodeType="afterGroup">
                            <p:stCondLst>
                              <p:cond delay="6190"/>
                            </p:stCondLst>
                            <p:childTnLst>
                              <p:par>
                                <p:cTn id="54" presetID="47" presetClass="entr" presetSubtype="0" fill="hold" grpId="0" nodeType="afterEffect">
                                  <p:stCondLst>
                                    <p:cond delay="0"/>
                                  </p:stCondLst>
                                  <p:childTnLst>
                                    <p:set>
                                      <p:cBhvr>
                                        <p:cTn id="55" dur="1" fill="hold">
                                          <p:stCondLst>
                                            <p:cond delay="0"/>
                                          </p:stCondLst>
                                        </p:cTn>
                                        <p:tgtEl>
                                          <p:spTgt spid="3114"/>
                                        </p:tgtEl>
                                        <p:attrNameLst>
                                          <p:attrName>style.visibility</p:attrName>
                                        </p:attrNameLst>
                                      </p:cBhvr>
                                      <p:to>
                                        <p:strVal val="visible"/>
                                      </p:to>
                                    </p:set>
                                    <p:animEffect transition="in" filter="fade">
                                      <p:cBhvr>
                                        <p:cTn id="56" dur="500"/>
                                        <p:tgtEl>
                                          <p:spTgt spid="3114"/>
                                        </p:tgtEl>
                                      </p:cBhvr>
                                    </p:animEffect>
                                    <p:anim calcmode="lin" valueType="num">
                                      <p:cBhvr>
                                        <p:cTn id="57" dur="500" fill="hold"/>
                                        <p:tgtEl>
                                          <p:spTgt spid="3114"/>
                                        </p:tgtEl>
                                        <p:attrNameLst>
                                          <p:attrName>ppt_x</p:attrName>
                                        </p:attrNameLst>
                                      </p:cBhvr>
                                      <p:tavLst>
                                        <p:tav tm="0">
                                          <p:val>
                                            <p:strVal val="#ppt_x"/>
                                          </p:val>
                                        </p:tav>
                                        <p:tav tm="100000">
                                          <p:val>
                                            <p:strVal val="#ppt_x"/>
                                          </p:val>
                                        </p:tav>
                                      </p:tavLst>
                                    </p:anim>
                                    <p:anim calcmode="lin" valueType="num">
                                      <p:cBhvr>
                                        <p:cTn id="58" dur="500" fill="hold"/>
                                        <p:tgtEl>
                                          <p:spTgt spid="3114"/>
                                        </p:tgtEl>
                                        <p:attrNameLst>
                                          <p:attrName>ppt_y</p:attrName>
                                        </p:attrNameLst>
                                      </p:cBhvr>
                                      <p:tavLst>
                                        <p:tav tm="0">
                                          <p:val>
                                            <p:strVal val="#ppt_y-.1"/>
                                          </p:val>
                                        </p:tav>
                                        <p:tav tm="100000">
                                          <p:val>
                                            <p:strVal val="#ppt_y"/>
                                          </p:val>
                                        </p:tav>
                                      </p:tavLst>
                                    </p:anim>
                                  </p:childTnLst>
                                </p:cTn>
                              </p:par>
                            </p:childTnLst>
                          </p:cTn>
                        </p:par>
                        <p:par>
                          <p:cTn id="59" fill="hold" nodeType="afterGroup">
                            <p:stCondLst>
                              <p:cond delay="6690"/>
                            </p:stCondLst>
                            <p:childTnLst>
                              <p:par>
                                <p:cTn id="60" presetID="47"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anim calcmode="lin" valueType="num">
                                      <p:cBhvr>
                                        <p:cTn id="63" dur="500" fill="hold"/>
                                        <p:tgtEl>
                                          <p:spTgt spid="6"/>
                                        </p:tgtEl>
                                        <p:attrNameLst>
                                          <p:attrName>ppt_x</p:attrName>
                                        </p:attrNameLst>
                                      </p:cBhvr>
                                      <p:tavLst>
                                        <p:tav tm="0">
                                          <p:val>
                                            <p:strVal val="#ppt_x"/>
                                          </p:val>
                                        </p:tav>
                                        <p:tav tm="100000">
                                          <p:val>
                                            <p:strVal val="#ppt_x"/>
                                          </p:val>
                                        </p:tav>
                                      </p:tavLst>
                                    </p:anim>
                                    <p:anim calcmode="lin" valueType="num">
                                      <p:cBhvr>
                                        <p:cTn id="64" dur="500" fill="hold"/>
                                        <p:tgtEl>
                                          <p:spTgt spid="6"/>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7190"/>
                            </p:stCondLst>
                            <p:childTnLst>
                              <p:par>
                                <p:cTn id="66" presetID="47" presetClass="entr" presetSubtype="0"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anim calcmode="lin" valueType="num">
                                      <p:cBhvr>
                                        <p:cTn id="69" dur="500" fill="hold"/>
                                        <p:tgtEl>
                                          <p:spTgt spid="5"/>
                                        </p:tgtEl>
                                        <p:attrNameLst>
                                          <p:attrName>ppt_x</p:attrName>
                                        </p:attrNameLst>
                                      </p:cBhvr>
                                      <p:tavLst>
                                        <p:tav tm="0">
                                          <p:val>
                                            <p:strVal val="#ppt_x"/>
                                          </p:val>
                                        </p:tav>
                                        <p:tav tm="100000">
                                          <p:val>
                                            <p:strVal val="#ppt_x"/>
                                          </p:val>
                                        </p:tav>
                                      </p:tavLst>
                                    </p:anim>
                                    <p:anim calcmode="lin" valueType="num">
                                      <p:cBhvr>
                                        <p:cTn id="70" dur="500" fill="hold"/>
                                        <p:tgtEl>
                                          <p:spTgt spid="5"/>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7690"/>
                            </p:stCondLst>
                            <p:childTnLst>
                              <p:par>
                                <p:cTn id="72" presetID="47" presetClass="entr" presetSubtype="0" fill="hold" nodeType="after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
                                          </p:val>
                                        </p:tav>
                                        <p:tav tm="100000">
                                          <p:val>
                                            <p:strVal val="#ppt_x"/>
                                          </p:val>
                                        </p:tav>
                                      </p:tavLst>
                                    </p:anim>
                                    <p:anim calcmode="lin" valueType="num">
                                      <p:cBhvr>
                                        <p:cTn id="76" dur="500" fill="hold"/>
                                        <p:tgtEl>
                                          <p:spTgt spid="4"/>
                                        </p:tgtEl>
                                        <p:attrNameLst>
                                          <p:attrName>ppt_y</p:attrName>
                                        </p:attrNameLst>
                                      </p:cBhvr>
                                      <p:tavLst>
                                        <p:tav tm="0">
                                          <p:val>
                                            <p:strVal val="#ppt_y-.1"/>
                                          </p:val>
                                        </p:tav>
                                        <p:tav tm="100000">
                                          <p:val>
                                            <p:strVal val="#ppt_y"/>
                                          </p:val>
                                        </p:tav>
                                      </p:tavLst>
                                    </p:anim>
                                  </p:childTnLst>
                                </p:cTn>
                              </p:par>
                            </p:childTnLst>
                          </p:cTn>
                        </p:par>
                        <p:par>
                          <p:cTn id="77" fill="hold" nodeType="afterGroup">
                            <p:stCondLst>
                              <p:cond delay="8190"/>
                            </p:stCondLst>
                            <p:childTnLst>
                              <p:par>
                                <p:cTn id="78" presetID="47" presetClass="entr" presetSubtype="0"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anim calcmode="lin" valueType="num">
                                      <p:cBhvr>
                                        <p:cTn id="81" dur="500" fill="hold"/>
                                        <p:tgtEl>
                                          <p:spTgt spid="3"/>
                                        </p:tgtEl>
                                        <p:attrNameLst>
                                          <p:attrName>ppt_x</p:attrName>
                                        </p:attrNameLst>
                                      </p:cBhvr>
                                      <p:tavLst>
                                        <p:tav tm="0">
                                          <p:val>
                                            <p:strVal val="#ppt_x"/>
                                          </p:val>
                                        </p:tav>
                                        <p:tav tm="100000">
                                          <p:val>
                                            <p:strVal val="#ppt_x"/>
                                          </p:val>
                                        </p:tav>
                                      </p:tavLst>
                                    </p:anim>
                                    <p:anim calcmode="lin" valueType="num">
                                      <p:cBhvr>
                                        <p:cTn id="82" dur="500" fill="hold"/>
                                        <p:tgtEl>
                                          <p:spTgt spid="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8690"/>
                            </p:stCondLst>
                            <p:childTnLst>
                              <p:par>
                                <p:cTn id="84" presetID="47" presetClass="entr" presetSubtype="0"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anim calcmode="lin" valueType="num">
                                      <p:cBhvr>
                                        <p:cTn id="87" dur="500" fill="hold"/>
                                        <p:tgtEl>
                                          <p:spTgt spid="7"/>
                                        </p:tgtEl>
                                        <p:attrNameLst>
                                          <p:attrName>ppt_x</p:attrName>
                                        </p:attrNameLst>
                                      </p:cBhvr>
                                      <p:tavLst>
                                        <p:tav tm="0">
                                          <p:val>
                                            <p:strVal val="#ppt_x"/>
                                          </p:val>
                                        </p:tav>
                                        <p:tav tm="100000">
                                          <p:val>
                                            <p:strVal val="#ppt_x"/>
                                          </p:val>
                                        </p:tav>
                                      </p:tavLst>
                                    </p:anim>
                                    <p:anim calcmode="lin" valueType="num">
                                      <p:cBhvr>
                                        <p:cTn id="8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4" grpId="0"/>
      <p:bldP spid="14389" grpId="0" animBg="1"/>
      <p:bldP spid="14392" grpId="0"/>
      <p:bldP spid="14387" grpId="0"/>
      <p:bldP spid="14391" grpId="0"/>
      <p:bldP spid="14388" grpId="0"/>
      <p:bldP spid="31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3.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04.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7"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4" name="Text Box 22"/>
          <p:cNvSpPr txBox="1">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Ensure the rapidly growing fleet of Offshore Supply Vessels can handle the heavier work and harsher environment as oil and gas exploration and production operations move farther offshore to find more energy resources.</a:t>
            </a:r>
          </a:p>
        </p:txBody>
      </p:sp>
      <p:grpSp>
        <p:nvGrpSpPr>
          <p:cNvPr id="2" name="Group 36"/>
          <p:cNvGrpSpPr>
            <a:grpSpLocks/>
          </p:cNvGrpSpPr>
          <p:nvPr/>
        </p:nvGrpSpPr>
        <p:grpSpPr bwMode="auto">
          <a:xfrm>
            <a:off x="8382000" y="6400800"/>
            <a:ext cx="682625" cy="381000"/>
            <a:chOff x="5280" y="4032"/>
            <a:chExt cx="430" cy="240"/>
          </a:xfrm>
        </p:grpSpPr>
        <p:sp>
          <p:nvSpPr>
            <p:cNvPr id="3892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892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094"/>
                                        </p:tgtEl>
                                        <p:attrNameLst>
                                          <p:attrName>style.visibility</p:attrName>
                                        </p:attrNameLst>
                                      </p:cBhvr>
                                      <p:to>
                                        <p:strVal val="visible"/>
                                      </p:to>
                                    </p:set>
                                    <p:animEffect transition="in" filter="fade">
                                      <p:cBhvr>
                                        <p:cTn id="13" dur="500"/>
                                        <p:tgtEl>
                                          <p:spTgt spid="3094"/>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4.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04a"/>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5"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7" name="Rectangle 25"/>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Evaluate passenger egress systems on high passenger capacity gaming boats operating on the western rivers.  Become an expert on the elaborate fire prevention, detection and suppression equipment used to ensure passenger safety aboard these floating casinos.</a:t>
            </a:r>
          </a:p>
        </p:txBody>
      </p:sp>
      <p:grpSp>
        <p:nvGrpSpPr>
          <p:cNvPr id="2" name="Group 39"/>
          <p:cNvGrpSpPr>
            <a:grpSpLocks/>
          </p:cNvGrpSpPr>
          <p:nvPr/>
        </p:nvGrpSpPr>
        <p:grpSpPr bwMode="auto">
          <a:xfrm>
            <a:off x="8382000" y="6400800"/>
            <a:ext cx="682625" cy="381000"/>
            <a:chOff x="5280" y="4032"/>
            <a:chExt cx="430" cy="240"/>
          </a:xfrm>
        </p:grpSpPr>
        <p:sp>
          <p:nvSpPr>
            <p:cNvPr id="4096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097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1000"/>
                                        <p:tgtEl>
                                          <p:spTgt spid="30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7"/>
                                        </p:tgtEl>
                                        <p:attrNameLst>
                                          <p:attrName>style.visibility</p:attrName>
                                        </p:attrNameLst>
                                      </p:cBhvr>
                                      <p:to>
                                        <p:strVal val="visible"/>
                                      </p:to>
                                    </p:set>
                                    <p:animEffect transition="in" filter="fade">
                                      <p:cBhvr>
                                        <p:cTn id="13" dur="500"/>
                                        <p:tgtEl>
                                          <p:spTgt spid="3097"/>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04a"/>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05.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06.jp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4"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8" name="Rectangle 26"/>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Help ensure complex Dynamic Positioning Systems, electric drive controls and power management systems aboard drill ships, tank ships and Offshore Supply Vessels can withstand electrical and mechanical failures that could lead to loss of well control. </a:t>
            </a:r>
          </a:p>
        </p:txBody>
      </p:sp>
      <p:grpSp>
        <p:nvGrpSpPr>
          <p:cNvPr id="2" name="Group 39"/>
          <p:cNvGrpSpPr>
            <a:grpSpLocks/>
          </p:cNvGrpSpPr>
          <p:nvPr/>
        </p:nvGrpSpPr>
        <p:grpSpPr bwMode="auto">
          <a:xfrm>
            <a:off x="8382000" y="6400800"/>
            <a:ext cx="682625" cy="381000"/>
            <a:chOff x="5280" y="4032"/>
            <a:chExt cx="430" cy="240"/>
          </a:xfrm>
        </p:grpSpPr>
        <p:sp>
          <p:nvSpPr>
            <p:cNvPr id="4301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3019"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8"/>
                                        </p:tgtEl>
                                        <p:attrNameLst>
                                          <p:attrName>style.visibility</p:attrName>
                                        </p:attrNameLst>
                                      </p:cBhvr>
                                      <p:to>
                                        <p:strVal val="visible"/>
                                      </p:to>
                                    </p:set>
                                    <p:animEffect transition="in" filter="fade">
                                      <p:cBhvr>
                                        <p:cTn id="13" dur="500"/>
                                        <p:tgtEl>
                                          <p:spTgt spid="3098"/>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par>
                          <p:cTn id="18" fill="hold" nodeType="afterGroup">
                            <p:stCondLst>
                              <p:cond delay="2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06.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07.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9" name="Rectangle 27"/>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Qualify as a member of the Coast Guard Salvage Engineering Response Team (SERT), a group of highly skilled engineers who help field commanders mitigate and resolve emergent commercial vessel casualty situations.</a:t>
            </a:r>
          </a:p>
        </p:txBody>
      </p:sp>
      <p:grpSp>
        <p:nvGrpSpPr>
          <p:cNvPr id="2" name="Group 45"/>
          <p:cNvGrpSpPr>
            <a:grpSpLocks/>
          </p:cNvGrpSpPr>
          <p:nvPr/>
        </p:nvGrpSpPr>
        <p:grpSpPr bwMode="auto">
          <a:xfrm>
            <a:off x="8382000" y="6400800"/>
            <a:ext cx="682625" cy="381000"/>
            <a:chOff x="5280" y="4032"/>
            <a:chExt cx="430" cy="240"/>
          </a:xfrm>
        </p:grpSpPr>
        <p:sp>
          <p:nvSpPr>
            <p:cNvPr id="4506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506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9"/>
                                        </p:tgtEl>
                                        <p:attrNameLst>
                                          <p:attrName>style.visibility</p:attrName>
                                        </p:attrNameLst>
                                      </p:cBhvr>
                                      <p:to>
                                        <p:strVal val="visible"/>
                                      </p:to>
                                    </p:set>
                                    <p:animEffect transition="in" filter="fade">
                                      <p:cBhvr>
                                        <p:cTn id="13" dur="500"/>
                                        <p:tgtEl>
                                          <p:spTgt spid="3099"/>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07.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08.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9"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100" name="Rectangle 28"/>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Determine the maximum sea state for a given heading and speed for safe operation of cutting-edge high speed craft, like the Hawaii Superferry that served Oahu and Maui.</a:t>
            </a:r>
          </a:p>
          <a:p>
            <a:pPr eaLnBrk="1" hangingPunct="1">
              <a:spcBef>
                <a:spcPct val="50000"/>
              </a:spcBef>
              <a:buFontTx/>
              <a:buNone/>
            </a:pPr>
            <a:endParaRPr lang="en-US" altLang="en-US" sz="1800">
              <a:solidFill>
                <a:schemeClr val="bg1"/>
              </a:solidFill>
              <a:latin typeface="Times New Roman" panose="02020603050405020304" pitchFamily="18" charset="0"/>
            </a:endParaRPr>
          </a:p>
        </p:txBody>
      </p:sp>
      <p:grpSp>
        <p:nvGrpSpPr>
          <p:cNvPr id="2" name="Group 39"/>
          <p:cNvGrpSpPr>
            <a:grpSpLocks/>
          </p:cNvGrpSpPr>
          <p:nvPr/>
        </p:nvGrpSpPr>
        <p:grpSpPr bwMode="auto">
          <a:xfrm>
            <a:off x="8382000" y="6400800"/>
            <a:ext cx="682625" cy="381000"/>
            <a:chOff x="5280" y="4032"/>
            <a:chExt cx="430" cy="240"/>
          </a:xfrm>
        </p:grpSpPr>
        <p:sp>
          <p:nvSpPr>
            <p:cNvPr id="4711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711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00"/>
                                        </p:tgtEl>
                                        <p:attrNameLst>
                                          <p:attrName>style.visibility</p:attrName>
                                        </p:attrNameLst>
                                      </p:cBhvr>
                                      <p:to>
                                        <p:strVal val="visible"/>
                                      </p:to>
                                    </p:set>
                                    <p:animEffect transition="in" filter="fade">
                                      <p:cBhvr>
                                        <p:cTn id="13" dur="500"/>
                                        <p:tgtEl>
                                          <p:spTgt spid="3100"/>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8.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09.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7"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29" name="Rectangle 28"/>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Oversee Classification Society technical work on Mobile Offshore Drilling Units, Tension Leg Platforms, SPARS, Floating LNG Storage and Regasification Units and other offshore structures that provide vital national energy infrastructure.</a:t>
            </a:r>
          </a:p>
        </p:txBody>
      </p:sp>
      <p:grpSp>
        <p:nvGrpSpPr>
          <p:cNvPr id="2" name="Group 39"/>
          <p:cNvGrpSpPr>
            <a:grpSpLocks/>
          </p:cNvGrpSpPr>
          <p:nvPr/>
        </p:nvGrpSpPr>
        <p:grpSpPr bwMode="auto">
          <a:xfrm>
            <a:off x="8382000" y="6400800"/>
            <a:ext cx="682625" cy="381000"/>
            <a:chOff x="5280" y="4032"/>
            <a:chExt cx="430" cy="240"/>
          </a:xfrm>
        </p:grpSpPr>
        <p:sp>
          <p:nvSpPr>
            <p:cNvPr id="4916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916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09.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10.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11.jp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6"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1" name="Rectangle 30"/>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Work with industry leaders and professional organizations to develop national policies, or be a member of the U.S. delegation to the  International Maritime Organization (IMO) in London to promote safety, security, and stewardship in marine transportation.  </a:t>
            </a:r>
          </a:p>
        </p:txBody>
      </p:sp>
      <p:grpSp>
        <p:nvGrpSpPr>
          <p:cNvPr id="2" name="Group 16"/>
          <p:cNvGrpSpPr>
            <a:grpSpLocks/>
          </p:cNvGrpSpPr>
          <p:nvPr/>
        </p:nvGrpSpPr>
        <p:grpSpPr bwMode="auto">
          <a:xfrm>
            <a:off x="8382000" y="6400800"/>
            <a:ext cx="682625" cy="381000"/>
            <a:chOff x="5280" y="4032"/>
            <a:chExt cx="430" cy="240"/>
          </a:xfrm>
        </p:grpSpPr>
        <p:sp>
          <p:nvSpPr>
            <p:cNvPr id="51210"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211"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par>
                          <p:cTn id="18" fill="hold" nodeType="afterGroup">
                            <p:stCondLst>
                              <p:cond delay="2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1.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12.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1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4"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2" name="Rectangle 31"/>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After you earn your degree as a full-time student, serve at the Commercial Regulations &amp; Standards Directorate (CG-5PS) at CGHQ, or at the Marine Safety Center before returning to the field.  The skills you learn will put you in high demand.</a:t>
            </a:r>
          </a:p>
        </p:txBody>
      </p:sp>
      <p:grpSp>
        <p:nvGrpSpPr>
          <p:cNvPr id="2" name="Group 43"/>
          <p:cNvGrpSpPr>
            <a:grpSpLocks/>
          </p:cNvGrpSpPr>
          <p:nvPr/>
        </p:nvGrpSpPr>
        <p:grpSpPr bwMode="auto">
          <a:xfrm>
            <a:off x="8382000" y="6400800"/>
            <a:ext cx="682625" cy="381000"/>
            <a:chOff x="5280" y="4032"/>
            <a:chExt cx="430" cy="240"/>
          </a:xfrm>
        </p:grpSpPr>
        <p:sp>
          <p:nvSpPr>
            <p:cNvPr id="5325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3259"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par>
                          <p:cTn id="18" fill="hold" nodeType="afterGroup">
                            <p:stCondLst>
                              <p:cond delay="2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7"/>
          <p:cNvGrpSpPr>
            <a:grpSpLocks/>
          </p:cNvGrpSpPr>
          <p:nvPr/>
        </p:nvGrpSpPr>
        <p:grpSpPr bwMode="auto">
          <a:xfrm>
            <a:off x="0" y="1042988"/>
            <a:ext cx="9144000" cy="4772025"/>
            <a:chOff x="-2160" y="624"/>
            <a:chExt cx="5760" cy="3006"/>
          </a:xfrm>
        </p:grpSpPr>
        <p:pic>
          <p:nvPicPr>
            <p:cNvPr id="55304" name="Picture 21" descr="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 y="624"/>
              <a:ext cx="5760"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Line 16"/>
            <p:cNvSpPr>
              <a:spLocks noChangeShapeType="1"/>
            </p:cNvSpPr>
            <p:nvPr/>
          </p:nvSpPr>
          <p:spPr bwMode="auto">
            <a:xfrm>
              <a:off x="-2160" y="636"/>
              <a:ext cx="576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6" name="Line 17"/>
            <p:cNvSpPr>
              <a:spLocks noChangeShapeType="1"/>
            </p:cNvSpPr>
            <p:nvPr/>
          </p:nvSpPr>
          <p:spPr bwMode="auto">
            <a:xfrm>
              <a:off x="-2160" y="3630"/>
              <a:ext cx="576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9827" name="Text Box 19"/>
          <p:cNvSpPr txBox="1">
            <a:spLocks noChangeArrowheads="1"/>
          </p:cNvSpPr>
          <p:nvPr/>
        </p:nvSpPr>
        <p:spPr bwMode="auto">
          <a:xfrm>
            <a:off x="0" y="4876800"/>
            <a:ext cx="9144000" cy="1552575"/>
          </a:xfrm>
          <a:prstGeom prst="rect">
            <a:avLst/>
          </a:prstGeom>
          <a:solidFill>
            <a:schemeClr val="tx1">
              <a:lumMod val="95000"/>
              <a:lumOff val="5000"/>
              <a:alpha val="85000"/>
            </a:schemeClr>
          </a:solidFill>
          <a:ln w="9525">
            <a:noFill/>
            <a:miter lim="800000"/>
            <a:headEnd/>
            <a:tailEnd/>
          </a:ln>
        </p:spPr>
        <p:txBody>
          <a:bodyPr>
            <a:spAutoFit/>
          </a:bodyPr>
          <a:lstStyle/>
          <a:p>
            <a:pPr eaLnBrk="1" hangingPunct="1">
              <a:spcBef>
                <a:spcPct val="50000"/>
              </a:spcBef>
              <a:defRPr/>
            </a:pPr>
            <a:r>
              <a:rPr lang="en-US" sz="1200" dirty="0">
                <a:solidFill>
                  <a:schemeClr val="bg1"/>
                </a:solidFill>
                <a:latin typeface="Arial" charset="0"/>
                <a:cs typeface="Arial" charset="0"/>
              </a:rPr>
              <a:t>The knowledge and experience you acquire in your graduate studies and follow-on technical tour will provide an exceptionally solid foundation for future work in the Marine Safety, Security and Environmental Protection programs.  As a first-tour PG-trained engineer, you’ll be called upon to resolve some of the most difficult technical and policy issues facing CG field commanders.  In doing so, you’ll rapidly gain expertise in vessel design and operation that will serve you well in future roles, including Marine Inspector, Marine Casualty Investigator, Sector Department Head, and Sector Commander.  Similarly, the unique combination of technical expertise, management skills, and leadership abilities that you acquire will make you highly competitive for a wide variety of challenging out-of-specialty assignments and executive education programs.    The next screen provides a few examples of the types of technical work you may be involved in after graduation.</a:t>
            </a:r>
          </a:p>
        </p:txBody>
      </p:sp>
      <p:grpSp>
        <p:nvGrpSpPr>
          <p:cNvPr id="3" name="Group 20"/>
          <p:cNvGrpSpPr>
            <a:grpSpLocks/>
          </p:cNvGrpSpPr>
          <p:nvPr/>
        </p:nvGrpSpPr>
        <p:grpSpPr bwMode="auto">
          <a:xfrm>
            <a:off x="8382000" y="6400800"/>
            <a:ext cx="682625" cy="381000"/>
            <a:chOff x="5280" y="4032"/>
            <a:chExt cx="430" cy="240"/>
          </a:xfrm>
        </p:grpSpPr>
        <p:sp>
          <p:nvSpPr>
            <p:cNvPr id="55302"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5303"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pic>
        <p:nvPicPr>
          <p:cNvPr id="10" name="Picture 9" descr="CG-5PS.Emblem.Color.300.DPI.png"/>
          <p:cNvPicPr>
            <a:picLocks noChangeAspect="1"/>
          </p:cNvPicPr>
          <p:nvPr/>
        </p:nvPicPr>
        <p:blipFill>
          <a:blip r:embed="rId4"/>
          <a:stretch>
            <a:fillRect/>
          </a:stretch>
        </p:blipFill>
        <p:spPr>
          <a:xfrm>
            <a:off x="5715000" y="1524000"/>
            <a:ext cx="3048000" cy="3048000"/>
          </a:xfrm>
          <a:prstGeom prst="rect">
            <a:avLst/>
          </a:prstGeom>
          <a:noFill/>
          <a:effectLst>
            <a:outerShdw blurRad="190500" sx="103000" sy="103000" algn="ctr" rotWithShape="0">
              <a:prstClr val="black">
                <a:alpha val="63000"/>
              </a:prstClr>
            </a:outerShdw>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 0 L 0 -0.14444 " pathEditMode="relative" rAng="0" ptsTypes="AA">
                                      <p:cBhvr>
                                        <p:cTn id="6" dur="2000" fill="hold"/>
                                        <p:tgtEl>
                                          <p:spTgt spid="2"/>
                                        </p:tgtEl>
                                        <p:attrNameLst>
                                          <p:attrName>ppt_x</p:attrName>
                                          <p:attrName>ppt_y</p:attrName>
                                        </p:attrNameLst>
                                      </p:cBhvr>
                                      <p:rCtr x="0" y="-7200"/>
                                    </p:animMotion>
                                  </p:childTnLst>
                                </p:cTn>
                              </p:par>
                            </p:childTnLst>
                          </p:cTn>
                        </p:par>
                        <p:par>
                          <p:cTn id="7" fill="hold" nodeType="afterGroup">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119827"/>
                                        </p:tgtEl>
                                        <p:attrNameLst>
                                          <p:attrName>style.visibility</p:attrName>
                                        </p:attrNameLst>
                                      </p:cBhvr>
                                      <p:to>
                                        <p:strVal val="visible"/>
                                      </p:to>
                                    </p:set>
                                    <p:animEffect transition="in" filter="wipe(up)">
                                      <p:cBhvr>
                                        <p:cTn id="10" dur="1000"/>
                                        <p:tgtEl>
                                          <p:spTgt spid="119827"/>
                                        </p:tgtEl>
                                      </p:cBhvr>
                                    </p:animEffect>
                                  </p:childTnLst>
                                </p:cTn>
                              </p:par>
                            </p:childTnLst>
                          </p:cTn>
                        </p:par>
                        <p:par>
                          <p:cTn id="11" fill="hold" nodeType="afterGroup">
                            <p:stCondLst>
                              <p:cond delay="3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par>
                          <p:cTn id="15" fill="hold" nodeType="afterGroup">
                            <p:stCondLst>
                              <p:cond delay="4000"/>
                            </p:stCondLst>
                            <p:childTnLst>
                              <p:par>
                                <p:cTn id="16" presetID="4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957263" y="1135063"/>
            <a:ext cx="2405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rPr>
              <a:t> </a:t>
            </a:r>
          </a:p>
        </p:txBody>
      </p:sp>
      <p:pic>
        <p:nvPicPr>
          <p:cNvPr id="18436" name="Picture 7" descr="lee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
            <a:ext cx="4343400" cy="2930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12" descr="DSCN15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0400"/>
            <a:ext cx="4344988" cy="2922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3" name="Picture 15" descr="QM2 under constr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4344988" cy="2921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0"/>
          <p:cNvGrpSpPr>
            <a:grpSpLocks/>
          </p:cNvGrpSpPr>
          <p:nvPr/>
        </p:nvGrpSpPr>
        <p:grpSpPr bwMode="auto">
          <a:xfrm>
            <a:off x="2085975" y="2590800"/>
            <a:ext cx="2286000" cy="381000"/>
            <a:chOff x="816" y="1296"/>
            <a:chExt cx="2016" cy="288"/>
          </a:xfrm>
        </p:grpSpPr>
        <p:sp>
          <p:nvSpPr>
            <p:cNvPr id="57366"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7" name="AutoShape 29">
              <a:hlinkClick r:id="" action="ppaction://hlinkshowjump?jump=nextslide"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Ship Design</a:t>
              </a:r>
            </a:p>
          </p:txBody>
        </p:sp>
      </p:grpSp>
      <p:grpSp>
        <p:nvGrpSpPr>
          <p:cNvPr id="3" name="Group 30"/>
          <p:cNvGrpSpPr>
            <a:grpSpLocks/>
          </p:cNvGrpSpPr>
          <p:nvPr/>
        </p:nvGrpSpPr>
        <p:grpSpPr bwMode="auto">
          <a:xfrm>
            <a:off x="6581775" y="2590800"/>
            <a:ext cx="2286000" cy="381000"/>
            <a:chOff x="816" y="1296"/>
            <a:chExt cx="2016" cy="288"/>
          </a:xfrm>
        </p:grpSpPr>
        <p:sp>
          <p:nvSpPr>
            <p:cNvPr id="57364"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5" name="AutoShape 29">
              <a:hlinkClick r:id="rId6"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Salvage Engineering</a:t>
              </a:r>
            </a:p>
          </p:txBody>
        </p:sp>
      </p:grpSp>
      <p:grpSp>
        <p:nvGrpSpPr>
          <p:cNvPr id="4" name="Group 30"/>
          <p:cNvGrpSpPr>
            <a:grpSpLocks/>
          </p:cNvGrpSpPr>
          <p:nvPr/>
        </p:nvGrpSpPr>
        <p:grpSpPr bwMode="auto">
          <a:xfrm>
            <a:off x="2085975" y="5638800"/>
            <a:ext cx="2286000" cy="381000"/>
            <a:chOff x="816" y="1296"/>
            <a:chExt cx="2016" cy="288"/>
          </a:xfrm>
        </p:grpSpPr>
        <p:sp>
          <p:nvSpPr>
            <p:cNvPr id="57362"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3" name="AutoShape 29">
              <a:hlinkClick r:id="rId7"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Casualty Investigation</a:t>
              </a:r>
            </a:p>
          </p:txBody>
        </p:sp>
      </p:grpSp>
      <p:pic>
        <p:nvPicPr>
          <p:cNvPr id="18442" name="Picture 14" descr="PICT0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200400"/>
            <a:ext cx="4333875" cy="29019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30"/>
          <p:cNvGrpSpPr>
            <a:grpSpLocks/>
          </p:cNvGrpSpPr>
          <p:nvPr/>
        </p:nvGrpSpPr>
        <p:grpSpPr bwMode="auto">
          <a:xfrm>
            <a:off x="6581775" y="5638800"/>
            <a:ext cx="2286000" cy="381000"/>
            <a:chOff x="816" y="1296"/>
            <a:chExt cx="2016" cy="288"/>
          </a:xfrm>
        </p:grpSpPr>
        <p:sp>
          <p:nvSpPr>
            <p:cNvPr id="57360"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1" name="AutoShape 29">
              <a:hlinkClick r:id="rId9"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Fire Protection</a:t>
              </a:r>
            </a:p>
          </p:txBody>
        </p:sp>
      </p:grpSp>
      <p:sp>
        <p:nvSpPr>
          <p:cNvPr id="18468" name="Text Box 36"/>
          <p:cNvSpPr txBox="1">
            <a:spLocks noChangeArrowheads="1"/>
          </p:cNvSpPr>
          <p:nvPr/>
        </p:nvSpPr>
        <p:spPr bwMode="auto">
          <a:xfrm>
            <a:off x="152400" y="6477000"/>
            <a:ext cx="1924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chemeClr val="bg1"/>
                </a:solidFill>
              </a:rPr>
              <a:t>Click above for examples </a:t>
            </a:r>
          </a:p>
        </p:txBody>
      </p:sp>
      <p:sp>
        <p:nvSpPr>
          <p:cNvPr id="18479" name="Text Box 47"/>
          <p:cNvSpPr txBox="1">
            <a:spLocks noChangeArrowheads="1"/>
          </p:cNvSpPr>
          <p:nvPr/>
        </p:nvSpPr>
        <p:spPr bwMode="auto">
          <a:xfrm>
            <a:off x="152400" y="6477000"/>
            <a:ext cx="192405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5F5F5F"/>
                </a:solidFill>
              </a:rPr>
              <a:t>Click above for examples </a:t>
            </a:r>
          </a:p>
        </p:txBody>
      </p:sp>
      <p:grpSp>
        <p:nvGrpSpPr>
          <p:cNvPr id="6" name="Group 54"/>
          <p:cNvGrpSpPr>
            <a:grpSpLocks/>
          </p:cNvGrpSpPr>
          <p:nvPr/>
        </p:nvGrpSpPr>
        <p:grpSpPr bwMode="auto">
          <a:xfrm>
            <a:off x="8382000" y="6400800"/>
            <a:ext cx="682625" cy="381000"/>
            <a:chOff x="5280" y="4032"/>
            <a:chExt cx="430" cy="240"/>
          </a:xfrm>
        </p:grpSpPr>
        <p:sp>
          <p:nvSpPr>
            <p:cNvPr id="5735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59" name="AutoShape 61">
              <a:hlinkClick r:id="rId10"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Home</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43"/>
                                        </p:tgtEl>
                                        <p:attrNameLst>
                                          <p:attrName>style.visibility</p:attrName>
                                        </p:attrNameLst>
                                      </p:cBhvr>
                                      <p:to>
                                        <p:strVal val="visible"/>
                                      </p:to>
                                    </p:set>
                                    <p:animEffect transition="in" filter="fade">
                                      <p:cBhvr>
                                        <p:cTn id="7" dur="500"/>
                                        <p:tgtEl>
                                          <p:spTgt spid="18443"/>
                                        </p:tgtEl>
                                      </p:cBhvr>
                                    </p:animEffect>
                                  </p:childTnLst>
                                </p:cTn>
                              </p:par>
                              <p:par>
                                <p:cTn id="8" presetID="10" presetClass="entr" presetSubtype="0"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fade">
                                      <p:cBhvr>
                                        <p:cTn id="10" dur="500"/>
                                        <p:tgtEl>
                                          <p:spTgt spid="18436"/>
                                        </p:tgtEl>
                                      </p:cBhvr>
                                    </p:animEffect>
                                  </p:childTnLst>
                                </p:cTn>
                              </p:par>
                              <p:par>
                                <p:cTn id="11" presetID="10" presetClass="entr" presetSubtype="0" fill="hold" nodeType="withEffect">
                                  <p:stCondLst>
                                    <p:cond delay="0"/>
                                  </p:stCondLst>
                                  <p:childTnLst>
                                    <p:set>
                                      <p:cBhvr>
                                        <p:cTn id="12" dur="1" fill="hold">
                                          <p:stCondLst>
                                            <p:cond delay="0"/>
                                          </p:stCondLst>
                                        </p:cTn>
                                        <p:tgtEl>
                                          <p:spTgt spid="18441"/>
                                        </p:tgtEl>
                                        <p:attrNameLst>
                                          <p:attrName>style.visibility</p:attrName>
                                        </p:attrNameLst>
                                      </p:cBhvr>
                                      <p:to>
                                        <p:strVal val="visible"/>
                                      </p:to>
                                    </p:set>
                                    <p:animEffect transition="in" filter="fade">
                                      <p:cBhvr>
                                        <p:cTn id="13" dur="500"/>
                                        <p:tgtEl>
                                          <p:spTgt spid="18441"/>
                                        </p:tgtEl>
                                      </p:cBhvr>
                                    </p:animEffect>
                                  </p:childTnLst>
                                </p:cTn>
                              </p:par>
                              <p:par>
                                <p:cTn id="14" presetID="10" presetClass="entr" presetSubtype="0" fill="hold" nodeType="withEffect">
                                  <p:stCondLst>
                                    <p:cond delay="0"/>
                                  </p:stCondLst>
                                  <p:childTnLst>
                                    <p:set>
                                      <p:cBhvr>
                                        <p:cTn id="15" dur="1" fill="hold">
                                          <p:stCondLst>
                                            <p:cond delay="0"/>
                                          </p:stCondLst>
                                        </p:cTn>
                                        <p:tgtEl>
                                          <p:spTgt spid="18442"/>
                                        </p:tgtEl>
                                        <p:attrNameLst>
                                          <p:attrName>style.visibility</p:attrName>
                                        </p:attrNameLst>
                                      </p:cBhvr>
                                      <p:to>
                                        <p:strVal val="visible"/>
                                      </p:to>
                                    </p:set>
                                    <p:animEffect transition="in" filter="fade">
                                      <p:cBhvr>
                                        <p:cTn id="16" dur="500"/>
                                        <p:tgtEl>
                                          <p:spTgt spid="18442"/>
                                        </p:tgtEl>
                                      </p:cBhvr>
                                    </p:animEffect>
                                  </p:childTnLst>
                                </p:cTn>
                              </p:par>
                            </p:childTnLst>
                          </p:cTn>
                        </p:par>
                        <p:par>
                          <p:cTn id="17" fill="hold" nodeType="afterGroup">
                            <p:stCondLst>
                              <p:cond delay="500"/>
                            </p:stCondLst>
                            <p:childTnLst>
                              <p:par>
                                <p:cTn id="18" presetID="47"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8468"/>
                                        </p:tgtEl>
                                        <p:attrNameLst>
                                          <p:attrName>style.visibility</p:attrName>
                                        </p:attrNameLst>
                                      </p:cBhvr>
                                      <p:to>
                                        <p:strVal val="visible"/>
                                      </p:to>
                                    </p:set>
                                    <p:animEffect transition="in" filter="fade">
                                      <p:cBhvr>
                                        <p:cTn id="41" dur="1000"/>
                                        <p:tgtEl>
                                          <p:spTgt spid="18468"/>
                                        </p:tgtEl>
                                      </p:cBhvr>
                                    </p:animEffect>
                                  </p:childTnLst>
                                </p:cTn>
                              </p:par>
                            </p:childTnLst>
                          </p:cTn>
                        </p:par>
                        <p:par>
                          <p:cTn id="42" fill="hold" nodeType="afterGroup">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8479"/>
                                        </p:tgtEl>
                                        <p:attrNameLst>
                                          <p:attrName>style.visibility</p:attrName>
                                        </p:attrNameLst>
                                      </p:cBhvr>
                                      <p:to>
                                        <p:strVal val="visible"/>
                                      </p:to>
                                    </p:set>
                                    <p:animEffect transition="in" filter="fade">
                                      <p:cBhvr>
                                        <p:cTn id="45" dur="1000"/>
                                        <p:tgtEl>
                                          <p:spTgt spid="18479"/>
                                        </p:tgtEl>
                                      </p:cBhvr>
                                    </p:animEffect>
                                  </p:childTnLst>
                                </p:cTn>
                              </p:par>
                            </p:childTnLst>
                          </p:cTn>
                        </p:par>
                        <p:par>
                          <p:cTn id="46" fill="hold" nodeType="afterGroup">
                            <p:stCondLst>
                              <p:cond delay="3000"/>
                            </p:stCondLst>
                            <p:childTnLst>
                              <p:par>
                                <p:cTn id="47" presetID="47"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8" grpId="0"/>
      <p:bldP spid="1847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7" name="Group 59"/>
          <p:cNvGrpSpPr>
            <a:grpSpLocks/>
          </p:cNvGrpSpPr>
          <p:nvPr/>
        </p:nvGrpSpPr>
        <p:grpSpPr bwMode="auto">
          <a:xfrm>
            <a:off x="5867400" y="6032500"/>
            <a:ext cx="3200400" cy="381000"/>
            <a:chOff x="816" y="1296"/>
            <a:chExt cx="2016" cy="288"/>
          </a:xfrm>
        </p:grpSpPr>
        <p:sp>
          <p:nvSpPr>
            <p:cNvPr id="6163" name="AutoShape 60"/>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64" name="AutoShape 61">
              <a:hlinkClick r:id="rId4"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How can I get more information?</a:t>
              </a:r>
            </a:p>
          </p:txBody>
        </p:sp>
      </p:grpSp>
      <p:grpSp>
        <p:nvGrpSpPr>
          <p:cNvPr id="6148" name="Group 34"/>
          <p:cNvGrpSpPr>
            <a:grpSpLocks/>
          </p:cNvGrpSpPr>
          <p:nvPr/>
        </p:nvGrpSpPr>
        <p:grpSpPr bwMode="auto">
          <a:xfrm>
            <a:off x="5867400" y="5648325"/>
            <a:ext cx="3200400" cy="381000"/>
            <a:chOff x="816" y="1296"/>
            <a:chExt cx="2016" cy="288"/>
          </a:xfrm>
        </p:grpSpPr>
        <p:sp>
          <p:nvSpPr>
            <p:cNvPr id="6161" name="AutoShape 35"/>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62" name="AutoShape 36">
              <a:hlinkClick r:id="rId5"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will I do when I graduate?</a:t>
              </a:r>
            </a:p>
          </p:txBody>
        </p:sp>
      </p:grpSp>
      <p:grpSp>
        <p:nvGrpSpPr>
          <p:cNvPr id="6149" name="Group 31"/>
          <p:cNvGrpSpPr>
            <a:grpSpLocks/>
          </p:cNvGrpSpPr>
          <p:nvPr/>
        </p:nvGrpSpPr>
        <p:grpSpPr bwMode="auto">
          <a:xfrm>
            <a:off x="5867400" y="5262563"/>
            <a:ext cx="3200400" cy="381000"/>
            <a:chOff x="816" y="1296"/>
            <a:chExt cx="2016" cy="288"/>
          </a:xfrm>
        </p:grpSpPr>
        <p:sp>
          <p:nvSpPr>
            <p:cNvPr id="6159" name="AutoShape 32"/>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60" name="AutoShape 33">
              <a:hlinkClick r:id="rId6"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Where can I go to school?</a:t>
              </a:r>
            </a:p>
          </p:txBody>
        </p:sp>
      </p:grpSp>
      <p:grpSp>
        <p:nvGrpSpPr>
          <p:cNvPr id="6150" name="Group 30"/>
          <p:cNvGrpSpPr>
            <a:grpSpLocks/>
          </p:cNvGrpSpPr>
          <p:nvPr/>
        </p:nvGrpSpPr>
        <p:grpSpPr bwMode="auto">
          <a:xfrm>
            <a:off x="5867400" y="4876800"/>
            <a:ext cx="3200400" cy="381000"/>
            <a:chOff x="816" y="1296"/>
            <a:chExt cx="2016" cy="288"/>
          </a:xfrm>
        </p:grpSpPr>
        <p:sp>
          <p:nvSpPr>
            <p:cNvPr id="6157"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58" name="AutoShape 29">
              <a:hlinkClick r:id="rId7"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can I study?</a:t>
              </a:r>
            </a:p>
          </p:txBody>
        </p:sp>
      </p:grpSp>
      <p:sp>
        <p:nvSpPr>
          <p:cNvPr id="6151" name="Rectangle 22"/>
          <p:cNvSpPr>
            <a:spLocks noChangeArrowheads="1"/>
          </p:cNvSpPr>
          <p:nvPr/>
        </p:nvSpPr>
        <p:spPr bwMode="auto">
          <a:xfrm>
            <a:off x="5181600" y="0"/>
            <a:ext cx="26670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2" name="Freeform 54">
            <a:hlinkClick r:id="" action="ppaction://noaction">
              <a:snd r:embed="rId8" name="College.wav"/>
            </a:hlinkClick>
          </p:cNvPr>
          <p:cNvSpPr>
            <a:spLocks/>
          </p:cNvSpPr>
          <p:nvPr/>
        </p:nvSpPr>
        <p:spPr bwMode="auto">
          <a:xfrm>
            <a:off x="962025" y="4852988"/>
            <a:ext cx="1881188" cy="1541462"/>
          </a:xfrm>
          <a:custGeom>
            <a:avLst/>
            <a:gdLst>
              <a:gd name="T0" fmla="*/ 2147483646 w 1185"/>
              <a:gd name="T1" fmla="*/ 2147483646 h 971"/>
              <a:gd name="T2" fmla="*/ 2147483646 w 1185"/>
              <a:gd name="T3" fmla="*/ 2147483646 h 971"/>
              <a:gd name="T4" fmla="*/ 2147483646 w 1185"/>
              <a:gd name="T5" fmla="*/ 2147483646 h 971"/>
              <a:gd name="T6" fmla="*/ 2147483646 w 1185"/>
              <a:gd name="T7" fmla="*/ 2147483646 h 971"/>
              <a:gd name="T8" fmla="*/ 2147483646 w 1185"/>
              <a:gd name="T9" fmla="*/ 2147483646 h 971"/>
              <a:gd name="T10" fmla="*/ 2147483646 w 1185"/>
              <a:gd name="T11" fmla="*/ 2147483646 h 971"/>
              <a:gd name="T12" fmla="*/ 2147483646 w 1185"/>
              <a:gd name="T13" fmla="*/ 2147483646 h 971"/>
              <a:gd name="T14" fmla="*/ 2147483646 w 1185"/>
              <a:gd name="T15" fmla="*/ 2147483646 h 971"/>
              <a:gd name="T16" fmla="*/ 2147483646 w 1185"/>
              <a:gd name="T17" fmla="*/ 2147483646 h 971"/>
              <a:gd name="T18" fmla="*/ 2147483646 w 1185"/>
              <a:gd name="T19" fmla="*/ 2147483646 h 971"/>
              <a:gd name="T20" fmla="*/ 2147483646 w 1185"/>
              <a:gd name="T21" fmla="*/ 2147483646 h 971"/>
              <a:gd name="T22" fmla="*/ 2147483646 w 1185"/>
              <a:gd name="T23" fmla="*/ 2147483646 h 971"/>
              <a:gd name="T24" fmla="*/ 2147483646 w 1185"/>
              <a:gd name="T25" fmla="*/ 2147483646 h 971"/>
              <a:gd name="T26" fmla="*/ 2147483646 w 1185"/>
              <a:gd name="T27" fmla="*/ 2147483646 h 971"/>
              <a:gd name="T28" fmla="*/ 2147483646 w 1185"/>
              <a:gd name="T29" fmla="*/ 2147483646 h 971"/>
              <a:gd name="T30" fmla="*/ 2147483646 w 1185"/>
              <a:gd name="T31" fmla="*/ 2147483646 h 971"/>
              <a:gd name="T32" fmla="*/ 2147483646 w 1185"/>
              <a:gd name="T33" fmla="*/ 2147483646 h 971"/>
              <a:gd name="T34" fmla="*/ 2147483646 w 1185"/>
              <a:gd name="T35" fmla="*/ 2147483646 h 971"/>
              <a:gd name="T36" fmla="*/ 2147483646 w 1185"/>
              <a:gd name="T37" fmla="*/ 2147483646 h 971"/>
              <a:gd name="T38" fmla="*/ 2147483646 w 1185"/>
              <a:gd name="T39" fmla="*/ 2147483646 h 971"/>
              <a:gd name="T40" fmla="*/ 2147483646 w 1185"/>
              <a:gd name="T41" fmla="*/ 2147483646 h 971"/>
              <a:gd name="T42" fmla="*/ 2147483646 w 1185"/>
              <a:gd name="T43" fmla="*/ 0 h 971"/>
              <a:gd name="T44" fmla="*/ 2147483646 w 1185"/>
              <a:gd name="T45" fmla="*/ 2147483646 h 971"/>
              <a:gd name="T46" fmla="*/ 2147483646 w 1185"/>
              <a:gd name="T47" fmla="*/ 2147483646 h 971"/>
              <a:gd name="T48" fmla="*/ 2147483646 w 1185"/>
              <a:gd name="T49" fmla="*/ 2147483646 h 971"/>
              <a:gd name="T50" fmla="*/ 2147483646 w 1185"/>
              <a:gd name="T51" fmla="*/ 2147483646 h 971"/>
              <a:gd name="T52" fmla="*/ 2147483646 w 1185"/>
              <a:gd name="T53" fmla="*/ 2147483646 h 971"/>
              <a:gd name="T54" fmla="*/ 2147483646 w 1185"/>
              <a:gd name="T55" fmla="*/ 2147483646 h 971"/>
              <a:gd name="T56" fmla="*/ 2147483646 w 1185"/>
              <a:gd name="T57" fmla="*/ 2147483646 h 971"/>
              <a:gd name="T58" fmla="*/ 2147483646 w 1185"/>
              <a:gd name="T59" fmla="*/ 2147483646 h 971"/>
              <a:gd name="T60" fmla="*/ 2147483646 w 1185"/>
              <a:gd name="T61" fmla="*/ 2147483646 h 971"/>
              <a:gd name="T62" fmla="*/ 2147483646 w 1185"/>
              <a:gd name="T63" fmla="*/ 2147483646 h 971"/>
              <a:gd name="T64" fmla="*/ 2147483646 w 1185"/>
              <a:gd name="T65" fmla="*/ 2147483646 h 971"/>
              <a:gd name="T66" fmla="*/ 2147483646 w 1185"/>
              <a:gd name="T67" fmla="*/ 2147483646 h 971"/>
              <a:gd name="T68" fmla="*/ 2147483646 w 1185"/>
              <a:gd name="T69" fmla="*/ 2147483646 h 971"/>
              <a:gd name="T70" fmla="*/ 2147483646 w 1185"/>
              <a:gd name="T71" fmla="*/ 2147483646 h 971"/>
              <a:gd name="T72" fmla="*/ 2147483646 w 1185"/>
              <a:gd name="T73" fmla="*/ 2147483646 h 971"/>
              <a:gd name="T74" fmla="*/ 2147483646 w 1185"/>
              <a:gd name="T75" fmla="*/ 2147483646 h 971"/>
              <a:gd name="T76" fmla="*/ 2147483646 w 1185"/>
              <a:gd name="T77" fmla="*/ 2147483646 h 971"/>
              <a:gd name="T78" fmla="*/ 2147483646 w 1185"/>
              <a:gd name="T79" fmla="*/ 2147483646 h 971"/>
              <a:gd name="T80" fmla="*/ 2147483646 w 1185"/>
              <a:gd name="T81" fmla="*/ 2147483646 h 971"/>
              <a:gd name="T82" fmla="*/ 2147483646 w 1185"/>
              <a:gd name="T83" fmla="*/ 2147483646 h 971"/>
              <a:gd name="T84" fmla="*/ 2147483646 w 1185"/>
              <a:gd name="T85" fmla="*/ 2147483646 h 971"/>
              <a:gd name="T86" fmla="*/ 2147483646 w 1185"/>
              <a:gd name="T87" fmla="*/ 2147483646 h 971"/>
              <a:gd name="T88" fmla="*/ 2147483646 w 1185"/>
              <a:gd name="T89" fmla="*/ 2147483646 h 971"/>
              <a:gd name="T90" fmla="*/ 2147483646 w 1185"/>
              <a:gd name="T91" fmla="*/ 2147483646 h 971"/>
              <a:gd name="T92" fmla="*/ 2147483646 w 1185"/>
              <a:gd name="T93" fmla="*/ 2147483646 h 971"/>
              <a:gd name="T94" fmla="*/ 2147483646 w 1185"/>
              <a:gd name="T95" fmla="*/ 2147483646 h 971"/>
              <a:gd name="T96" fmla="*/ 2147483646 w 1185"/>
              <a:gd name="T97" fmla="*/ 2147483646 h 971"/>
              <a:gd name="T98" fmla="*/ 2147483646 w 1185"/>
              <a:gd name="T99" fmla="*/ 2147483646 h 971"/>
              <a:gd name="T100" fmla="*/ 2147483646 w 1185"/>
              <a:gd name="T101" fmla="*/ 2147483646 h 971"/>
              <a:gd name="T102" fmla="*/ 2147483646 w 1185"/>
              <a:gd name="T103" fmla="*/ 2147483646 h 971"/>
              <a:gd name="T104" fmla="*/ 2147483646 w 1185"/>
              <a:gd name="T105" fmla="*/ 2147483646 h 971"/>
              <a:gd name="T106" fmla="*/ 2147483646 w 1185"/>
              <a:gd name="T107" fmla="*/ 2147483646 h 971"/>
              <a:gd name="T108" fmla="*/ 2147483646 w 1185"/>
              <a:gd name="T109" fmla="*/ 2147483646 h 971"/>
              <a:gd name="T110" fmla="*/ 2147483646 w 1185"/>
              <a:gd name="T111" fmla="*/ 2147483646 h 971"/>
              <a:gd name="T112" fmla="*/ 2147483646 w 1185"/>
              <a:gd name="T113" fmla="*/ 2147483646 h 971"/>
              <a:gd name="T114" fmla="*/ 2147483646 w 1185"/>
              <a:gd name="T115" fmla="*/ 2147483646 h 971"/>
              <a:gd name="T116" fmla="*/ 2147483646 w 1185"/>
              <a:gd name="T117" fmla="*/ 2147483646 h 971"/>
              <a:gd name="T118" fmla="*/ 2147483646 w 1185"/>
              <a:gd name="T119" fmla="*/ 2147483646 h 9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5"/>
              <a:gd name="T181" fmla="*/ 0 h 971"/>
              <a:gd name="T182" fmla="*/ 1185 w 1185"/>
              <a:gd name="T183" fmla="*/ 971 h 9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5" h="971">
                <a:moveTo>
                  <a:pt x="24" y="708"/>
                </a:moveTo>
                <a:cubicBezTo>
                  <a:pt x="23" y="683"/>
                  <a:pt x="26" y="659"/>
                  <a:pt x="11" y="638"/>
                </a:cubicBezTo>
                <a:cubicBezTo>
                  <a:pt x="9" y="631"/>
                  <a:pt x="8" y="624"/>
                  <a:pt x="5" y="617"/>
                </a:cubicBezTo>
                <a:cubicBezTo>
                  <a:pt x="0" y="591"/>
                  <a:pt x="6" y="574"/>
                  <a:pt x="17" y="552"/>
                </a:cubicBezTo>
                <a:cubicBezTo>
                  <a:pt x="24" y="513"/>
                  <a:pt x="53" y="481"/>
                  <a:pt x="68" y="446"/>
                </a:cubicBezTo>
                <a:cubicBezTo>
                  <a:pt x="70" y="433"/>
                  <a:pt x="74" y="427"/>
                  <a:pt x="83" y="419"/>
                </a:cubicBezTo>
                <a:cubicBezTo>
                  <a:pt x="94" y="394"/>
                  <a:pt x="114" y="380"/>
                  <a:pt x="138" y="368"/>
                </a:cubicBezTo>
                <a:cubicBezTo>
                  <a:pt x="148" y="363"/>
                  <a:pt x="165" y="350"/>
                  <a:pt x="165" y="350"/>
                </a:cubicBezTo>
                <a:cubicBezTo>
                  <a:pt x="170" y="338"/>
                  <a:pt x="166" y="346"/>
                  <a:pt x="182" y="330"/>
                </a:cubicBezTo>
                <a:cubicBezTo>
                  <a:pt x="200" y="302"/>
                  <a:pt x="232" y="294"/>
                  <a:pt x="260" y="279"/>
                </a:cubicBezTo>
                <a:cubicBezTo>
                  <a:pt x="269" y="266"/>
                  <a:pt x="285" y="260"/>
                  <a:pt x="294" y="246"/>
                </a:cubicBezTo>
                <a:cubicBezTo>
                  <a:pt x="289" y="245"/>
                  <a:pt x="282" y="250"/>
                  <a:pt x="279" y="246"/>
                </a:cubicBezTo>
                <a:cubicBezTo>
                  <a:pt x="278" y="244"/>
                  <a:pt x="283" y="242"/>
                  <a:pt x="284" y="240"/>
                </a:cubicBezTo>
                <a:cubicBezTo>
                  <a:pt x="291" y="228"/>
                  <a:pt x="291" y="219"/>
                  <a:pt x="302" y="209"/>
                </a:cubicBezTo>
                <a:cubicBezTo>
                  <a:pt x="316" y="182"/>
                  <a:pt x="364" y="147"/>
                  <a:pt x="393" y="137"/>
                </a:cubicBezTo>
                <a:cubicBezTo>
                  <a:pt x="408" y="126"/>
                  <a:pt x="424" y="117"/>
                  <a:pt x="440" y="107"/>
                </a:cubicBezTo>
                <a:cubicBezTo>
                  <a:pt x="459" y="84"/>
                  <a:pt x="497" y="68"/>
                  <a:pt x="525" y="60"/>
                </a:cubicBezTo>
                <a:cubicBezTo>
                  <a:pt x="538" y="52"/>
                  <a:pt x="554" y="40"/>
                  <a:pt x="569" y="35"/>
                </a:cubicBezTo>
                <a:cubicBezTo>
                  <a:pt x="577" y="33"/>
                  <a:pt x="594" y="29"/>
                  <a:pt x="594" y="29"/>
                </a:cubicBezTo>
                <a:cubicBezTo>
                  <a:pt x="601" y="25"/>
                  <a:pt x="607" y="24"/>
                  <a:pt x="615" y="23"/>
                </a:cubicBezTo>
                <a:cubicBezTo>
                  <a:pt x="648" y="11"/>
                  <a:pt x="679" y="8"/>
                  <a:pt x="713" y="0"/>
                </a:cubicBezTo>
                <a:cubicBezTo>
                  <a:pt x="760" y="1"/>
                  <a:pt x="798" y="4"/>
                  <a:pt x="843" y="6"/>
                </a:cubicBezTo>
                <a:cubicBezTo>
                  <a:pt x="863" y="11"/>
                  <a:pt x="883" y="18"/>
                  <a:pt x="903" y="21"/>
                </a:cubicBezTo>
                <a:cubicBezTo>
                  <a:pt x="929" y="30"/>
                  <a:pt x="962" y="29"/>
                  <a:pt x="989" y="30"/>
                </a:cubicBezTo>
                <a:cubicBezTo>
                  <a:pt x="991" y="31"/>
                  <a:pt x="993" y="32"/>
                  <a:pt x="995" y="33"/>
                </a:cubicBezTo>
                <a:cubicBezTo>
                  <a:pt x="1000" y="36"/>
                  <a:pt x="1003" y="41"/>
                  <a:pt x="1008" y="44"/>
                </a:cubicBezTo>
                <a:cubicBezTo>
                  <a:pt x="1026" y="56"/>
                  <a:pt x="1048" y="62"/>
                  <a:pt x="1067" y="74"/>
                </a:cubicBezTo>
                <a:cubicBezTo>
                  <a:pt x="1080" y="83"/>
                  <a:pt x="1091" y="95"/>
                  <a:pt x="1106" y="102"/>
                </a:cubicBezTo>
                <a:cubicBezTo>
                  <a:pt x="1107" y="107"/>
                  <a:pt x="1136" y="133"/>
                  <a:pt x="1142" y="138"/>
                </a:cubicBezTo>
                <a:cubicBezTo>
                  <a:pt x="1146" y="153"/>
                  <a:pt x="1152" y="166"/>
                  <a:pt x="1160" y="179"/>
                </a:cubicBezTo>
                <a:cubicBezTo>
                  <a:pt x="1161" y="194"/>
                  <a:pt x="1162" y="206"/>
                  <a:pt x="1170" y="219"/>
                </a:cubicBezTo>
                <a:cubicBezTo>
                  <a:pt x="1173" y="237"/>
                  <a:pt x="1175" y="258"/>
                  <a:pt x="1181" y="275"/>
                </a:cubicBezTo>
                <a:cubicBezTo>
                  <a:pt x="1185" y="311"/>
                  <a:pt x="1182" y="344"/>
                  <a:pt x="1173" y="378"/>
                </a:cubicBezTo>
                <a:cubicBezTo>
                  <a:pt x="1172" y="390"/>
                  <a:pt x="1167" y="402"/>
                  <a:pt x="1161" y="413"/>
                </a:cubicBezTo>
                <a:cubicBezTo>
                  <a:pt x="1160" y="421"/>
                  <a:pt x="1159" y="430"/>
                  <a:pt x="1155" y="438"/>
                </a:cubicBezTo>
                <a:cubicBezTo>
                  <a:pt x="1154" y="448"/>
                  <a:pt x="1153" y="458"/>
                  <a:pt x="1149" y="467"/>
                </a:cubicBezTo>
                <a:cubicBezTo>
                  <a:pt x="1144" y="500"/>
                  <a:pt x="1120" y="534"/>
                  <a:pt x="1085" y="540"/>
                </a:cubicBezTo>
                <a:cubicBezTo>
                  <a:pt x="1075" y="544"/>
                  <a:pt x="1065" y="546"/>
                  <a:pt x="1055" y="548"/>
                </a:cubicBezTo>
                <a:cubicBezTo>
                  <a:pt x="1043" y="553"/>
                  <a:pt x="1032" y="559"/>
                  <a:pt x="1020" y="563"/>
                </a:cubicBezTo>
                <a:cubicBezTo>
                  <a:pt x="999" y="581"/>
                  <a:pt x="964" y="600"/>
                  <a:pt x="939" y="615"/>
                </a:cubicBezTo>
                <a:cubicBezTo>
                  <a:pt x="928" y="629"/>
                  <a:pt x="919" y="641"/>
                  <a:pt x="911" y="657"/>
                </a:cubicBezTo>
                <a:cubicBezTo>
                  <a:pt x="903" y="673"/>
                  <a:pt x="900" y="690"/>
                  <a:pt x="890" y="705"/>
                </a:cubicBezTo>
                <a:cubicBezTo>
                  <a:pt x="884" y="724"/>
                  <a:pt x="868" y="749"/>
                  <a:pt x="855" y="764"/>
                </a:cubicBezTo>
                <a:cubicBezTo>
                  <a:pt x="852" y="772"/>
                  <a:pt x="851" y="780"/>
                  <a:pt x="848" y="788"/>
                </a:cubicBezTo>
                <a:cubicBezTo>
                  <a:pt x="846" y="802"/>
                  <a:pt x="847" y="818"/>
                  <a:pt x="840" y="831"/>
                </a:cubicBezTo>
                <a:cubicBezTo>
                  <a:pt x="836" y="850"/>
                  <a:pt x="809" y="865"/>
                  <a:pt x="798" y="881"/>
                </a:cubicBezTo>
                <a:cubicBezTo>
                  <a:pt x="794" y="886"/>
                  <a:pt x="792" y="895"/>
                  <a:pt x="788" y="900"/>
                </a:cubicBezTo>
                <a:cubicBezTo>
                  <a:pt x="785" y="904"/>
                  <a:pt x="777" y="909"/>
                  <a:pt x="777" y="909"/>
                </a:cubicBezTo>
                <a:cubicBezTo>
                  <a:pt x="767" y="926"/>
                  <a:pt x="747" y="930"/>
                  <a:pt x="729" y="933"/>
                </a:cubicBezTo>
                <a:cubicBezTo>
                  <a:pt x="709" y="941"/>
                  <a:pt x="686" y="945"/>
                  <a:pt x="665" y="950"/>
                </a:cubicBezTo>
                <a:cubicBezTo>
                  <a:pt x="623" y="971"/>
                  <a:pt x="548" y="963"/>
                  <a:pt x="504" y="965"/>
                </a:cubicBezTo>
                <a:cubicBezTo>
                  <a:pt x="429" y="963"/>
                  <a:pt x="384" y="961"/>
                  <a:pt x="318" y="950"/>
                </a:cubicBezTo>
                <a:cubicBezTo>
                  <a:pt x="297" y="941"/>
                  <a:pt x="271" y="929"/>
                  <a:pt x="248" y="926"/>
                </a:cubicBezTo>
                <a:cubicBezTo>
                  <a:pt x="218" y="909"/>
                  <a:pt x="186" y="895"/>
                  <a:pt x="155" y="881"/>
                </a:cubicBezTo>
                <a:cubicBezTo>
                  <a:pt x="135" y="872"/>
                  <a:pt x="119" y="856"/>
                  <a:pt x="98" y="849"/>
                </a:cubicBezTo>
                <a:cubicBezTo>
                  <a:pt x="87" y="836"/>
                  <a:pt x="77" y="824"/>
                  <a:pt x="65" y="812"/>
                </a:cubicBezTo>
                <a:cubicBezTo>
                  <a:pt x="56" y="803"/>
                  <a:pt x="50" y="782"/>
                  <a:pt x="44" y="770"/>
                </a:cubicBezTo>
                <a:cubicBezTo>
                  <a:pt x="39" y="761"/>
                  <a:pt x="32" y="753"/>
                  <a:pt x="27" y="744"/>
                </a:cubicBezTo>
                <a:cubicBezTo>
                  <a:pt x="25" y="731"/>
                  <a:pt x="23" y="722"/>
                  <a:pt x="24" y="70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53" name="Group 24"/>
          <p:cNvGrpSpPr>
            <a:grpSpLocks/>
          </p:cNvGrpSpPr>
          <p:nvPr/>
        </p:nvGrpSpPr>
        <p:grpSpPr bwMode="auto">
          <a:xfrm>
            <a:off x="5867400" y="6415088"/>
            <a:ext cx="3200400" cy="381000"/>
            <a:chOff x="3696" y="4041"/>
            <a:chExt cx="2016" cy="240"/>
          </a:xfrm>
        </p:grpSpPr>
        <p:sp>
          <p:nvSpPr>
            <p:cNvPr id="6155" name="AutoShape 60"/>
            <p:cNvSpPr>
              <a:spLocks noChangeArrowheads="1"/>
            </p:cNvSpPr>
            <p:nvPr/>
          </p:nvSpPr>
          <p:spPr bwMode="auto">
            <a:xfrm>
              <a:off x="3696" y="4041"/>
              <a:ext cx="2016"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56" name="AutoShape 61">
              <a:hlinkClick r:id="" action="ppaction://hlinkshowjump?jump=lastslide" highlightClick="1"/>
            </p:cNvPr>
            <p:cNvSpPr>
              <a:spLocks noChangeArrowheads="1"/>
            </p:cNvSpPr>
            <p:nvPr/>
          </p:nvSpPr>
          <p:spPr bwMode="auto">
            <a:xfrm>
              <a:off x="3720" y="4061"/>
              <a:ext cx="1968"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Exit</a:t>
              </a:r>
            </a:p>
          </p:txBody>
        </p:sp>
      </p:grpSp>
      <p:sp>
        <p:nvSpPr>
          <p:cNvPr id="82972" name="Text Box 28"/>
          <p:cNvSpPr txBox="1">
            <a:spLocks noChangeArrowheads="1"/>
          </p:cNvSpPr>
          <p:nvPr/>
        </p:nvSpPr>
        <p:spPr bwMode="auto">
          <a:xfrm>
            <a:off x="5826125" y="4521200"/>
            <a:ext cx="3298825" cy="336550"/>
          </a:xfrm>
          <a:prstGeom prst="rect">
            <a:avLst/>
          </a:prstGeom>
          <a:noFill/>
          <a:ln w="9525">
            <a:noFill/>
            <a:miter lim="800000"/>
            <a:headEnd/>
            <a:tailEnd/>
          </a:ln>
          <a:effectLst>
            <a:outerShdw dist="35921" dir="2700000" algn="ctr" rotWithShape="0">
              <a:schemeClr val="tx1">
                <a:alpha val="50000"/>
              </a:schemeClr>
            </a:outerShdw>
          </a:effectLst>
        </p:spPr>
        <p:txBody>
          <a:bodyPr wrap="none">
            <a:spAutoFit/>
          </a:bodyPr>
          <a:lstStyle/>
          <a:p>
            <a:pPr eaLnBrk="1" hangingPunct="1">
              <a:defRPr/>
            </a:pPr>
            <a:r>
              <a:rPr lang="en-US" sz="1600">
                <a:solidFill>
                  <a:srgbClr val="F5CA5D"/>
                </a:solidFill>
                <a:latin typeface="Copperplate Gothic Bold" pitchFamily="34" charset="0"/>
                <a:cs typeface="+mn-cs"/>
              </a:rPr>
              <a:t>Marine Safety Engineering</a:t>
            </a:r>
          </a:p>
        </p:txBody>
      </p:sp>
    </p:spTree>
  </p:cSld>
  <p:clrMapOvr>
    <a:masterClrMapping/>
  </p:clrMapOvr>
  <p:transition advTm="1398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9"/>
          <p:cNvSpPr>
            <a:spLocks noGrp="1" noChangeArrowheads="1"/>
          </p:cNvSpPr>
          <p:nvPr>
            <p:ph type="title" idx="4294967295"/>
          </p:nvPr>
        </p:nvSpPr>
        <p:spPr>
          <a:xfrm>
            <a:off x="1557338" y="471488"/>
            <a:ext cx="6743700" cy="366712"/>
          </a:xfrm>
        </p:spPr>
        <p:txBody>
          <a:bodyPr/>
          <a:lstStyle/>
          <a:p>
            <a:pPr eaLnBrk="1" hangingPunct="1"/>
            <a:r>
              <a:rPr lang="en-US" altLang="en-US" smtClean="0">
                <a:solidFill>
                  <a:srgbClr val="D5AC39"/>
                </a:solidFill>
                <a:latin typeface="Times New Roman" panose="02020603050405020304" pitchFamily="18" charset="0"/>
              </a:rPr>
              <a:t>Leading-Edge Technologies in Marine Design</a:t>
            </a:r>
          </a:p>
        </p:txBody>
      </p:sp>
      <p:sp>
        <p:nvSpPr>
          <p:cNvPr id="19461" name="Text Box 19"/>
          <p:cNvSpPr txBox="1">
            <a:spLocks noChangeArrowheads="1"/>
          </p:cNvSpPr>
          <p:nvPr/>
        </p:nvSpPr>
        <p:spPr bwMode="auto">
          <a:xfrm>
            <a:off x="304800" y="1524000"/>
            <a:ext cx="5029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Today’s designs are optimized for vessels that are larger, faster, and carry more cargo than ever before.  With every new innovation, Coast Guard marine engineers analyze vessel designs to ensure that passengers, cargo, and the environment remain safe. </a:t>
            </a:r>
          </a:p>
        </p:txBody>
      </p:sp>
      <p:sp>
        <p:nvSpPr>
          <p:cNvPr id="19462" name="Text Box 19"/>
          <p:cNvSpPr txBox="1">
            <a:spLocks noChangeArrowheads="1"/>
          </p:cNvSpPr>
          <p:nvPr/>
        </p:nvSpPr>
        <p:spPr bwMode="auto">
          <a:xfrm>
            <a:off x="1042988" y="4724400"/>
            <a:ext cx="42910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The world’s largest cruise ship, high speed “wing in ground” craft, and offshore structures are all currently being analyzed and evaluated by CG marine engineers using the latest software and technology.</a:t>
            </a:r>
          </a:p>
        </p:txBody>
      </p:sp>
      <p:pic>
        <p:nvPicPr>
          <p:cNvPr id="19460" name="Picture 18" descr="l3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76400"/>
            <a:ext cx="3427413" cy="12573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9465" name="Picture 9" descr="Sea-Based X-Band Radar enters Pearl Harbor on January 9, 2006 on its way to Adak Island, Alaska, transported by MV Blue Marlin.">
            <a:hlinkClick r:id="rId4" tooltip="Sea-Based X-Band Radar enters Pearl Harbor on January 9, 2006 on its way to Adak Island, Alaska, transported by MV Blue Marli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857500"/>
            <a:ext cx="3025775" cy="216058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9464" name="Picture 8" descr="gene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876800"/>
            <a:ext cx="3427413" cy="12287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7" descr="emma-maers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195638"/>
            <a:ext cx="5638800" cy="13684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3"/>
          <p:cNvGrpSpPr>
            <a:grpSpLocks/>
          </p:cNvGrpSpPr>
          <p:nvPr/>
        </p:nvGrpSpPr>
        <p:grpSpPr bwMode="auto">
          <a:xfrm>
            <a:off x="8382000" y="6400800"/>
            <a:ext cx="682625" cy="381000"/>
            <a:chOff x="5280" y="4032"/>
            <a:chExt cx="430" cy="240"/>
          </a:xfrm>
        </p:grpSpPr>
        <p:sp>
          <p:nvSpPr>
            <p:cNvPr id="59402"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9403"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500"/>
                                        <p:tgtEl>
                                          <p:spTgt spid="1946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9460"/>
                                        </p:tgtEl>
                                        <p:attrNameLst>
                                          <p:attrName>style.visibility</p:attrName>
                                        </p:attrNameLst>
                                      </p:cBhvr>
                                      <p:to>
                                        <p:strVal val="visible"/>
                                      </p:to>
                                    </p:set>
                                    <p:animEffect transition="in" filter="fade">
                                      <p:cBhvr>
                                        <p:cTn id="11" dur="500"/>
                                        <p:tgtEl>
                                          <p:spTgt spid="1946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465"/>
                                        </p:tgtEl>
                                        <p:attrNameLst>
                                          <p:attrName>style.visibility</p:attrName>
                                        </p:attrNameLst>
                                      </p:cBhvr>
                                      <p:to>
                                        <p:strVal val="visible"/>
                                      </p:to>
                                    </p:set>
                                    <p:animEffect transition="in" filter="fade">
                                      <p:cBhvr>
                                        <p:cTn id="15" dur="500"/>
                                        <p:tgtEl>
                                          <p:spTgt spid="1946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463"/>
                                        </p:tgtEl>
                                        <p:attrNameLst>
                                          <p:attrName>style.visibility</p:attrName>
                                        </p:attrNameLst>
                                      </p:cBhvr>
                                      <p:to>
                                        <p:strVal val="visible"/>
                                      </p:to>
                                    </p:set>
                                    <p:animEffect transition="in" filter="fade">
                                      <p:cBhvr>
                                        <p:cTn id="19" dur="500"/>
                                        <p:tgtEl>
                                          <p:spTgt spid="19463"/>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464"/>
                                        </p:tgtEl>
                                        <p:attrNameLst>
                                          <p:attrName>style.visibility</p:attrName>
                                        </p:attrNameLst>
                                      </p:cBhvr>
                                      <p:to>
                                        <p:strVal val="visible"/>
                                      </p:to>
                                    </p:set>
                                    <p:animEffect transition="in" filter="fade">
                                      <p:cBhvr>
                                        <p:cTn id="23" dur="500"/>
                                        <p:tgtEl>
                                          <p:spTgt spid="19464"/>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462"/>
                                        </p:tgtEl>
                                        <p:attrNameLst>
                                          <p:attrName>style.visibility</p:attrName>
                                        </p:attrNameLst>
                                      </p:cBhvr>
                                      <p:to>
                                        <p:strVal val="visible"/>
                                      </p:to>
                                    </p:set>
                                    <p:animEffect transition="in" filter="fade">
                                      <p:cBhvr>
                                        <p:cTn id="27" dur="500"/>
                                        <p:tgtEl>
                                          <p:spTgt spid="19462"/>
                                        </p:tgtEl>
                                      </p:cBhvr>
                                    </p:animEffect>
                                  </p:childTnLst>
                                </p:cTn>
                              </p:par>
                            </p:childTnLst>
                          </p:cTn>
                        </p:par>
                        <p:par>
                          <p:cTn id="28" fill="hold" nodeType="afterGroup">
                            <p:stCondLst>
                              <p:cond delay="3000"/>
                            </p:stCondLst>
                            <p:childTnLst>
                              <p:par>
                                <p:cTn id="29" presetID="47"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5" descr="The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1573213"/>
            <a:ext cx="4565650" cy="2922587"/>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 Box 7"/>
          <p:cNvSpPr txBox="1">
            <a:spLocks noChangeArrowheads="1"/>
          </p:cNvSpPr>
          <p:nvPr/>
        </p:nvSpPr>
        <p:spPr bwMode="auto">
          <a:xfrm>
            <a:off x="381000" y="2133600"/>
            <a:ext cx="37226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Offshore oil and gas industries provide our nation with energy and create some of the largest and most complicated structures in the world.</a:t>
            </a:r>
          </a:p>
        </p:txBody>
      </p:sp>
      <p:sp>
        <p:nvSpPr>
          <p:cNvPr id="20484" name="Text Box 8"/>
          <p:cNvSpPr txBox="1">
            <a:spLocks noChangeArrowheads="1"/>
          </p:cNvSpPr>
          <p:nvPr/>
        </p:nvSpPr>
        <p:spPr bwMode="auto">
          <a:xfrm>
            <a:off x="5029200" y="4600575"/>
            <a:ext cx="304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Coast Guard marine engineers evaluate the design of offshore structures to keep our oceans safe and clean.</a:t>
            </a:r>
          </a:p>
        </p:txBody>
      </p:sp>
      <p:sp>
        <p:nvSpPr>
          <p:cNvPr id="61445" name="Text Box 20"/>
          <p:cNvSpPr txBox="1">
            <a:spLocks noChangeArrowheads="1"/>
          </p:cNvSpPr>
          <p:nvPr/>
        </p:nvSpPr>
        <p:spPr bwMode="auto">
          <a:xfrm>
            <a:off x="585788" y="1530350"/>
            <a:ext cx="3497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pic>
        <p:nvPicPr>
          <p:cNvPr id="20487" name="Picture 7" descr="Thunder Horse PD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3429000"/>
            <a:ext cx="4657725" cy="310515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61447" name="Rectangle 9"/>
          <p:cNvSpPr>
            <a:spLocks noChangeArrowheads="1"/>
          </p:cNvSpPr>
          <p:nvPr/>
        </p:nvSpPr>
        <p:spPr bwMode="auto">
          <a:xfrm>
            <a:off x="1557338" y="547688"/>
            <a:ext cx="6743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D5AC39"/>
                </a:solidFill>
                <a:latin typeface="Times New Roman" panose="02020603050405020304" pitchFamily="18" charset="0"/>
              </a:rPr>
              <a:t>Leading-Edge Technologies in Marine Design</a:t>
            </a:r>
          </a:p>
        </p:txBody>
      </p:sp>
      <p:grpSp>
        <p:nvGrpSpPr>
          <p:cNvPr id="2" name="Group 19"/>
          <p:cNvGrpSpPr>
            <a:grpSpLocks/>
          </p:cNvGrpSpPr>
          <p:nvPr/>
        </p:nvGrpSpPr>
        <p:grpSpPr bwMode="auto">
          <a:xfrm>
            <a:off x="8382000" y="6400800"/>
            <a:ext cx="682625" cy="381000"/>
            <a:chOff x="5280" y="4032"/>
            <a:chExt cx="430" cy="240"/>
          </a:xfrm>
        </p:grpSpPr>
        <p:sp>
          <p:nvSpPr>
            <p:cNvPr id="6144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45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500"/>
                                        <p:tgtEl>
                                          <p:spTgt spid="2048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487"/>
                                        </p:tgtEl>
                                        <p:attrNameLst>
                                          <p:attrName>style.visibility</p:attrName>
                                        </p:attrNameLst>
                                      </p:cBhvr>
                                      <p:to>
                                        <p:strVal val="visible"/>
                                      </p:to>
                                    </p:set>
                                    <p:animEffect transition="in" filter="fade">
                                      <p:cBhvr>
                                        <p:cTn id="15" dur="500"/>
                                        <p:tgtEl>
                                          <p:spTgt spid="2048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fade">
                                      <p:cBhvr>
                                        <p:cTn id="19" dur="500"/>
                                        <p:tgtEl>
                                          <p:spTgt spid="20484"/>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xt Box 18"/>
          <p:cNvSpPr txBox="1">
            <a:spLocks noChangeArrowheads="1"/>
          </p:cNvSpPr>
          <p:nvPr/>
        </p:nvSpPr>
        <p:spPr bwMode="auto">
          <a:xfrm>
            <a:off x="304800" y="1752600"/>
            <a:ext cx="45704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The latest tools in computer modeling and analysis, including finite element techniques and advanced hydrostatics, allow Coast Guard marine engineers to evaluate today’s highly optimized designs.</a:t>
            </a:r>
          </a:p>
        </p:txBody>
      </p:sp>
      <p:sp>
        <p:nvSpPr>
          <p:cNvPr id="63491" name="Text Box 28"/>
          <p:cNvSpPr txBox="1">
            <a:spLocks noChangeArrowheads="1"/>
          </p:cNvSpPr>
          <p:nvPr/>
        </p:nvSpPr>
        <p:spPr bwMode="auto">
          <a:xfrm>
            <a:off x="585788" y="1530350"/>
            <a:ext cx="3497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pic>
        <p:nvPicPr>
          <p:cNvPr id="21510" name="Picture 6" descr="Picture1"/>
          <p:cNvPicPr preferRelativeResize="0">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52" t="5946" r="24814" b="12434"/>
          <a:stretch>
            <a:fillRect/>
          </a:stretch>
        </p:blipFill>
        <p:spPr bwMode="auto">
          <a:xfrm rot="860372">
            <a:off x="3962400" y="4776788"/>
            <a:ext cx="3309938"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0855" t="3217"/>
          <a:stretch>
            <a:fillRect/>
          </a:stretch>
        </p:blipFill>
        <p:spPr bwMode="auto">
          <a:xfrm>
            <a:off x="4911725" y="1719263"/>
            <a:ext cx="4097338"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252413" y="3276600"/>
            <a:ext cx="3275012" cy="3298825"/>
            <a:chOff x="159" y="1924"/>
            <a:chExt cx="2202" cy="2218"/>
          </a:xfrm>
        </p:grpSpPr>
        <p:pic>
          <p:nvPicPr>
            <p:cNvPr id="63499" name="Picture 10" descr="RapidStructModeling"/>
            <p:cNvPicPr preferRelativeResize="0">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 y="1924"/>
              <a:ext cx="2152"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1"/>
            <p:cNvSpPr>
              <a:spLocks noChangeArrowheads="1"/>
            </p:cNvSpPr>
            <p:nvPr/>
          </p:nvSpPr>
          <p:spPr bwMode="auto">
            <a:xfrm>
              <a:off x="1304" y="2128"/>
              <a:ext cx="400" cy="2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1" name="Rectangle 12"/>
            <p:cNvSpPr>
              <a:spLocks noChangeArrowheads="1"/>
            </p:cNvSpPr>
            <p:nvPr/>
          </p:nvSpPr>
          <p:spPr bwMode="auto">
            <a:xfrm>
              <a:off x="1961" y="2457"/>
              <a:ext cx="400" cy="2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2" name="Rectangle 13"/>
            <p:cNvSpPr>
              <a:spLocks noChangeArrowheads="1"/>
            </p:cNvSpPr>
            <p:nvPr/>
          </p:nvSpPr>
          <p:spPr bwMode="auto">
            <a:xfrm>
              <a:off x="682" y="3426"/>
              <a:ext cx="400" cy="2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3" name="Rectangle 14"/>
            <p:cNvSpPr>
              <a:spLocks noChangeArrowheads="1"/>
            </p:cNvSpPr>
            <p:nvPr/>
          </p:nvSpPr>
          <p:spPr bwMode="auto">
            <a:xfrm>
              <a:off x="791" y="3187"/>
              <a:ext cx="105" cy="1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4" name="Rectangle 15"/>
            <p:cNvSpPr>
              <a:spLocks noChangeArrowheads="1"/>
            </p:cNvSpPr>
            <p:nvPr/>
          </p:nvSpPr>
          <p:spPr bwMode="auto">
            <a:xfrm>
              <a:off x="1680" y="2724"/>
              <a:ext cx="105" cy="1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5" name="Line 16"/>
            <p:cNvSpPr>
              <a:spLocks noChangeShapeType="1"/>
            </p:cNvSpPr>
            <p:nvPr/>
          </p:nvSpPr>
          <p:spPr bwMode="auto">
            <a:xfrm flipV="1">
              <a:off x="1352" y="2304"/>
              <a:ext cx="344" cy="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6" name="Line 17"/>
            <p:cNvSpPr>
              <a:spLocks noChangeShapeType="1"/>
            </p:cNvSpPr>
            <p:nvPr/>
          </p:nvSpPr>
          <p:spPr bwMode="auto">
            <a:xfrm flipH="1">
              <a:off x="1984" y="2464"/>
              <a:ext cx="32" cy="24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7" name="Line 18"/>
            <p:cNvSpPr>
              <a:spLocks noChangeShapeType="1"/>
            </p:cNvSpPr>
            <p:nvPr/>
          </p:nvSpPr>
          <p:spPr bwMode="auto">
            <a:xfrm>
              <a:off x="609" y="3481"/>
              <a:ext cx="488" cy="12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8" name="Rectangle 19"/>
            <p:cNvSpPr>
              <a:spLocks noChangeArrowheads="1"/>
            </p:cNvSpPr>
            <p:nvPr/>
          </p:nvSpPr>
          <p:spPr bwMode="auto">
            <a:xfrm>
              <a:off x="1020" y="2034"/>
              <a:ext cx="105" cy="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63495" name="Rectangle 9"/>
          <p:cNvSpPr>
            <a:spLocks noChangeArrowheads="1"/>
          </p:cNvSpPr>
          <p:nvPr/>
        </p:nvSpPr>
        <p:spPr bwMode="auto">
          <a:xfrm>
            <a:off x="1557338" y="547688"/>
            <a:ext cx="6743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D5AC39"/>
                </a:solidFill>
                <a:latin typeface="Times New Roman" panose="02020603050405020304" pitchFamily="18" charset="0"/>
              </a:rPr>
              <a:t>Leading-Edge Technologies in Marine Design</a:t>
            </a:r>
          </a:p>
        </p:txBody>
      </p:sp>
      <p:grpSp>
        <p:nvGrpSpPr>
          <p:cNvPr id="3" name="Group 30"/>
          <p:cNvGrpSpPr>
            <a:grpSpLocks/>
          </p:cNvGrpSpPr>
          <p:nvPr/>
        </p:nvGrpSpPr>
        <p:grpSpPr bwMode="auto">
          <a:xfrm>
            <a:off x="8382000" y="6400800"/>
            <a:ext cx="682625" cy="381000"/>
            <a:chOff x="5280" y="4032"/>
            <a:chExt cx="430" cy="240"/>
          </a:xfrm>
        </p:grpSpPr>
        <p:sp>
          <p:nvSpPr>
            <p:cNvPr id="6349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3498" name="AutoShape 61">
              <a:hlinkClick r:id="rId6"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511"/>
                                        </p:tgtEl>
                                        <p:attrNameLst>
                                          <p:attrName>style.visibility</p:attrName>
                                        </p:attrNameLst>
                                      </p:cBhvr>
                                      <p:to>
                                        <p:strVal val="visible"/>
                                      </p:to>
                                    </p:set>
                                    <p:animEffect transition="in" filter="fade">
                                      <p:cBhvr>
                                        <p:cTn id="11" dur="500"/>
                                        <p:tgtEl>
                                          <p:spTgt spid="2151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fade">
                                      <p:cBhvr>
                                        <p:cTn id="15" dur="500"/>
                                        <p:tgtEl>
                                          <p:spTgt spid="21510"/>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2" name="Text Box 5"/>
          <p:cNvSpPr txBox="1">
            <a:spLocks noChangeArrowheads="1"/>
          </p:cNvSpPr>
          <p:nvPr/>
        </p:nvSpPr>
        <p:spPr bwMode="auto">
          <a:xfrm>
            <a:off x="706438" y="4189413"/>
            <a:ext cx="80899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D5AC39"/>
                </a:solidFill>
                <a:latin typeface="Times New Roman" panose="02020603050405020304" pitchFamily="18" charset="0"/>
              </a:rPr>
              <a:t>Coast Guard Salvage Engineers who have successfully completed the marine engineering advanced education program respond to marine casualties by providing real-time engineering analysis and technical support to operational CG units.</a:t>
            </a:r>
          </a:p>
        </p:txBody>
      </p:sp>
      <p:pic>
        <p:nvPicPr>
          <p:cNvPr id="22534" name="Picture 6" descr="Thunderhor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452563"/>
            <a:ext cx="3535362" cy="26543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7" descr="super ferry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1449388"/>
            <a:ext cx="3890962" cy="2665412"/>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65541" name="Rectangle 2"/>
          <p:cNvSpPr>
            <a:spLocks noChangeArrowheads="1"/>
          </p:cNvSpPr>
          <p:nvPr/>
        </p:nvSpPr>
        <p:spPr bwMode="auto">
          <a:xfrm>
            <a:off x="457200" y="242888"/>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rgbClr val="D5AC39"/>
                </a:solidFill>
                <a:latin typeface="Times New Roman" panose="02020603050405020304" pitchFamily="18" charset="0"/>
              </a:rPr>
              <a:t>Marine Casualty Response</a:t>
            </a:r>
          </a:p>
        </p:txBody>
      </p:sp>
      <p:grpSp>
        <p:nvGrpSpPr>
          <p:cNvPr id="2" name="Group 19"/>
          <p:cNvGrpSpPr>
            <a:grpSpLocks/>
          </p:cNvGrpSpPr>
          <p:nvPr/>
        </p:nvGrpSpPr>
        <p:grpSpPr bwMode="auto">
          <a:xfrm>
            <a:off x="8382000" y="6400800"/>
            <a:ext cx="682625" cy="381000"/>
            <a:chOff x="5280" y="4032"/>
            <a:chExt cx="430" cy="240"/>
          </a:xfrm>
        </p:grpSpPr>
        <p:sp>
          <p:nvSpPr>
            <p:cNvPr id="6554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554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500"/>
                                        <p:tgtEl>
                                          <p:spTgt spid="2253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500"/>
                                        <p:tgtEl>
                                          <p:spTgt spid="22532"/>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457200" y="242888"/>
            <a:ext cx="8229600" cy="366712"/>
          </a:xfrm>
        </p:spPr>
        <p:txBody>
          <a:bodyPr/>
          <a:lstStyle/>
          <a:p>
            <a:pPr eaLnBrk="1" hangingPunct="1"/>
            <a:r>
              <a:rPr lang="en-US" altLang="en-US" sz="4000" smtClean="0">
                <a:solidFill>
                  <a:srgbClr val="D5AC39"/>
                </a:solidFill>
                <a:latin typeface="Times New Roman" panose="02020603050405020304" pitchFamily="18" charset="0"/>
              </a:rPr>
              <a:t>Marine Casualty Response</a:t>
            </a:r>
          </a:p>
        </p:txBody>
      </p:sp>
      <p:sp>
        <p:nvSpPr>
          <p:cNvPr id="67587" name="Text Box 6"/>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COUGAR ACE</a:t>
            </a:r>
          </a:p>
        </p:txBody>
      </p:sp>
      <p:pic>
        <p:nvPicPr>
          <p:cNvPr id="16391" name="Picture 7" descr="DSC01401"/>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28600" y="1447800"/>
            <a:ext cx="8686800" cy="34036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3558" name="Text Box 8"/>
          <p:cNvSpPr txBox="1">
            <a:spLocks noChangeArrowheads="1"/>
          </p:cNvSpPr>
          <p:nvPr/>
        </p:nvSpPr>
        <p:spPr bwMode="auto">
          <a:xfrm>
            <a:off x="533400" y="4953000"/>
            <a:ext cx="83089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D5AC39"/>
                </a:solidFill>
                <a:latin typeface="Times New Roman" panose="02020603050405020304" pitchFamily="18" charset="0"/>
              </a:rPr>
              <a:t>On July 24th 2006, the Coast Guard was notified that the 680’ car carrier COUGAR ACE was listing offshore of the Aleutians.  LCDR Robert Compher, a graduate of the marine engineering advanced education program, was deployed on scene as the CG’s lead engineer and direct technical consultant to the Sector's Commanding Officer.</a:t>
            </a:r>
          </a:p>
        </p:txBody>
      </p:sp>
      <p:grpSp>
        <p:nvGrpSpPr>
          <p:cNvPr id="2" name="Group 17"/>
          <p:cNvGrpSpPr>
            <a:grpSpLocks/>
          </p:cNvGrpSpPr>
          <p:nvPr/>
        </p:nvGrpSpPr>
        <p:grpSpPr bwMode="auto">
          <a:xfrm>
            <a:off x="8382000" y="6400800"/>
            <a:ext cx="682625" cy="381000"/>
            <a:chOff x="5280" y="4032"/>
            <a:chExt cx="430" cy="240"/>
          </a:xfrm>
        </p:grpSpPr>
        <p:sp>
          <p:nvSpPr>
            <p:cNvPr id="6759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759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500"/>
                                        <p:tgtEl>
                                          <p:spTgt spid="1639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558"/>
                                        </p:tgtEl>
                                        <p:attrNameLst>
                                          <p:attrName>style.visibility</p:attrName>
                                        </p:attrNameLst>
                                      </p:cBhvr>
                                      <p:to>
                                        <p:strVal val="visible"/>
                                      </p:to>
                                    </p:set>
                                    <p:animEffect transition="in" filter="fade">
                                      <p:cBhvr>
                                        <p:cTn id="11" dur="500"/>
                                        <p:tgtEl>
                                          <p:spTgt spid="23558"/>
                                        </p:tgtEl>
                                      </p:cBhvr>
                                    </p:animEffect>
                                  </p:childTnLst>
                                </p:cTn>
                              </p:par>
                            </p:childTnLst>
                          </p:cTn>
                        </p:par>
                        <p:par>
                          <p:cTn id="12" fill="hold" nodeType="afterGroup">
                            <p:stCondLst>
                              <p:cond delay="1000"/>
                            </p:stCondLst>
                            <p:childTnLst>
                              <p:par>
                                <p:cTn id="13" presetID="47"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5" name="Picture 7" descr="DSC0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79538"/>
            <a:ext cx="3660775" cy="2278062"/>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 Box 10"/>
          <p:cNvSpPr txBox="1">
            <a:spLocks noChangeArrowheads="1"/>
          </p:cNvSpPr>
          <p:nvPr/>
        </p:nvSpPr>
        <p:spPr bwMode="auto">
          <a:xfrm>
            <a:off x="3124200" y="3810000"/>
            <a:ext cx="5334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Using this model, CG marine engineers determined that the salvor’s plan to counter-ballast the starboard wing tanks would further jeopardize the vessel by causing it to roll 55</a:t>
            </a:r>
            <a:r>
              <a:rPr lang="en-US" altLang="en-US" sz="1800">
                <a:solidFill>
                  <a:srgbClr val="D5AC39"/>
                </a:solidFill>
                <a:latin typeface="Times New Roman" panose="02020603050405020304" pitchFamily="18" charset="0"/>
                <a:cs typeface="Times New Roman" panose="02020603050405020304" pitchFamily="18" charset="0"/>
              </a:rPr>
              <a:t>° to starboard.  Instead, CG marine engineers developed an alternative counter-intuitive  solution to ballast the port side tanks (lowering KG) followed by a ballasting sequence to starboard, bringing the vessel up in a controlled manner.</a:t>
            </a:r>
          </a:p>
        </p:txBody>
      </p:sp>
      <p:pic>
        <p:nvPicPr>
          <p:cNvPr id="29703" name="Picture 7" descr="Cougar GHS"/>
          <p:cNvPicPr>
            <a:picLocks noChangeAspect="1" noChangeArrowheads="1"/>
          </p:cNvPicPr>
          <p:nvPr/>
        </p:nvPicPr>
        <p:blipFill>
          <a:blip r:embed="rId4">
            <a:lum bright="-14000" contrast="42000"/>
            <a:extLst>
              <a:ext uri="{28A0092B-C50C-407E-A947-70E740481C1C}">
                <a14:useLocalDpi xmlns:a14="http://schemas.microsoft.com/office/drawing/2010/main" val="0"/>
              </a:ext>
            </a:extLst>
          </a:blip>
          <a:srcRect/>
          <a:stretch>
            <a:fillRect/>
          </a:stretch>
        </p:blipFill>
        <p:spPr bwMode="auto">
          <a:xfrm>
            <a:off x="381000" y="3505200"/>
            <a:ext cx="2705100" cy="27813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4584" name="Text Box 8"/>
          <p:cNvSpPr txBox="1">
            <a:spLocks noChangeArrowheads="1"/>
          </p:cNvSpPr>
          <p:nvPr/>
        </p:nvSpPr>
        <p:spPr bwMode="auto">
          <a:xfrm>
            <a:off x="228600" y="1295400"/>
            <a:ext cx="4495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Through computer modeling, the CG’s elite Salvage Engineering Response Team (SERT) determined that improper removal of ballast water (effectively raising KG) created a negative stability situation and caused the vessel to settle at a static equilibrium point of 55</a:t>
            </a:r>
            <a:r>
              <a:rPr lang="en-US" altLang="en-US" sz="1800">
                <a:solidFill>
                  <a:srgbClr val="D5AC39"/>
                </a:solidFill>
                <a:latin typeface="Times New Roman" panose="02020603050405020304" pitchFamily="18" charset="0"/>
                <a:cs typeface="Times New Roman" panose="02020603050405020304" pitchFamily="18" charset="0"/>
              </a:rPr>
              <a:t>° to port, as pictured here...</a:t>
            </a:r>
          </a:p>
          <a:p>
            <a:pPr eaLnBrk="1" hangingPunct="1">
              <a:spcBef>
                <a:spcPct val="0"/>
              </a:spcBef>
              <a:buFontTx/>
              <a:buNone/>
            </a:pPr>
            <a:endParaRPr lang="en-US" altLang="en-US" sz="1800">
              <a:solidFill>
                <a:srgbClr val="D5AC39"/>
              </a:solidFill>
              <a:latin typeface="Times New Roman" panose="02020603050405020304" pitchFamily="18" charset="0"/>
              <a:cs typeface="Times New Roman" panose="02020603050405020304" pitchFamily="18" charset="0"/>
            </a:endParaRPr>
          </a:p>
        </p:txBody>
      </p:sp>
      <p:sp>
        <p:nvSpPr>
          <p:cNvPr id="69638" name="Rectangle 2"/>
          <p:cNvSpPr>
            <a:spLocks noChangeArrowheads="1"/>
          </p:cNvSpPr>
          <p:nvPr/>
        </p:nvSpPr>
        <p:spPr bwMode="auto">
          <a:xfrm>
            <a:off x="457200" y="242888"/>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rgbClr val="D5AC39"/>
                </a:solidFill>
                <a:latin typeface="Times New Roman" panose="02020603050405020304" pitchFamily="18" charset="0"/>
              </a:rPr>
              <a:t>Marine Casualty Response</a:t>
            </a:r>
          </a:p>
        </p:txBody>
      </p:sp>
      <p:sp>
        <p:nvSpPr>
          <p:cNvPr id="69639" name="Text Box 6"/>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COUGAR ACE</a:t>
            </a:r>
          </a:p>
        </p:txBody>
      </p:sp>
      <p:grpSp>
        <p:nvGrpSpPr>
          <p:cNvPr id="2" name="Group 23"/>
          <p:cNvGrpSpPr>
            <a:grpSpLocks/>
          </p:cNvGrpSpPr>
          <p:nvPr/>
        </p:nvGrpSpPr>
        <p:grpSpPr bwMode="auto">
          <a:xfrm>
            <a:off x="8382000" y="6400800"/>
            <a:ext cx="682625" cy="381000"/>
            <a:chOff x="5280" y="4032"/>
            <a:chExt cx="430" cy="240"/>
          </a:xfrm>
        </p:grpSpPr>
        <p:sp>
          <p:nvSpPr>
            <p:cNvPr id="6964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964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fade">
                                      <p:cBhvr>
                                        <p:cTn id="7" dur="500"/>
                                        <p:tgtEl>
                                          <p:spTgt spid="2458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582"/>
                                        </p:tgtEl>
                                        <p:attrNameLst>
                                          <p:attrName>style.visibility</p:attrName>
                                        </p:attrNameLst>
                                      </p:cBhvr>
                                      <p:to>
                                        <p:strVal val="visible"/>
                                      </p:to>
                                    </p:set>
                                    <p:animEffect transition="in" filter="fade">
                                      <p:cBhvr>
                                        <p:cTn id="15" dur="500"/>
                                        <p:tgtEl>
                                          <p:spTgt spid="2458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703"/>
                                        </p:tgtEl>
                                        <p:attrNameLst>
                                          <p:attrName>style.visibility</p:attrName>
                                        </p:attrNameLst>
                                      </p:cBhvr>
                                      <p:to>
                                        <p:strVal val="visible"/>
                                      </p:to>
                                    </p:set>
                                    <p:animEffect transition="in" filter="fade">
                                      <p:cBhvr>
                                        <p:cTn id="19" dur="500"/>
                                        <p:tgtEl>
                                          <p:spTgt spid="29703"/>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64" name="Picture 12" descr="COUGAR ACE WALK THROUGH 8-25 016_Bow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1573213"/>
            <a:ext cx="4038600" cy="3028950"/>
          </a:xfrm>
          <a:prstGeom prst="rect">
            <a:avLst/>
          </a:prstGeom>
          <a:noFill/>
          <a:ln w="19050">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23563" name="Picture 11" descr="COUGAR ACE WALK THROUGH 8-25 004_St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3" y="1573213"/>
            <a:ext cx="4038600" cy="3028950"/>
          </a:xfrm>
          <a:prstGeom prst="rect">
            <a:avLst/>
          </a:prstGeom>
          <a:noFill/>
          <a:ln w="19050">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71684" name="Text Box 13"/>
          <p:cNvSpPr txBox="1">
            <a:spLocks noChangeArrowheads="1"/>
          </p:cNvSpPr>
          <p:nvPr/>
        </p:nvSpPr>
        <p:spPr bwMode="auto">
          <a:xfrm>
            <a:off x="515938" y="4819650"/>
            <a:ext cx="777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25608" name="Text Box 14"/>
          <p:cNvSpPr txBox="1">
            <a:spLocks noChangeArrowheads="1"/>
          </p:cNvSpPr>
          <p:nvPr/>
        </p:nvSpPr>
        <p:spPr bwMode="auto">
          <a:xfrm>
            <a:off x="457200" y="4648200"/>
            <a:ext cx="8305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D5AC39"/>
                </a:solidFill>
                <a:latin typeface="Times New Roman" panose="02020603050405020304" pitchFamily="18" charset="0"/>
              </a:rPr>
              <a:t>The COUGAR ACE was righted and brought safely back to port because of the technical analysis done by CG marine engineers.  These engineers provided the technical solutions that ultimately saved the vessel and her cargo of 4700 vehicles valued at nearly $500 million dollars.</a:t>
            </a:r>
          </a:p>
        </p:txBody>
      </p:sp>
      <p:sp>
        <p:nvSpPr>
          <p:cNvPr id="71686" name="Rectangle 2"/>
          <p:cNvSpPr>
            <a:spLocks noChangeArrowheads="1"/>
          </p:cNvSpPr>
          <p:nvPr/>
        </p:nvSpPr>
        <p:spPr bwMode="auto">
          <a:xfrm>
            <a:off x="457200" y="242888"/>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rgbClr val="D5AC39"/>
                </a:solidFill>
                <a:latin typeface="Times New Roman" panose="02020603050405020304" pitchFamily="18" charset="0"/>
              </a:rPr>
              <a:t>Marine Casualty Response</a:t>
            </a:r>
          </a:p>
        </p:txBody>
      </p:sp>
      <p:sp>
        <p:nvSpPr>
          <p:cNvPr id="71687" name="Text Box 6"/>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COUGAR ACE</a:t>
            </a:r>
          </a:p>
        </p:txBody>
      </p:sp>
      <p:grpSp>
        <p:nvGrpSpPr>
          <p:cNvPr id="2" name="Group 21"/>
          <p:cNvGrpSpPr>
            <a:grpSpLocks/>
          </p:cNvGrpSpPr>
          <p:nvPr/>
        </p:nvGrpSpPr>
        <p:grpSpPr bwMode="auto">
          <a:xfrm>
            <a:off x="8382000" y="6400800"/>
            <a:ext cx="682625" cy="381000"/>
            <a:chOff x="5280" y="4032"/>
            <a:chExt cx="430" cy="240"/>
          </a:xfrm>
        </p:grpSpPr>
        <p:sp>
          <p:nvSpPr>
            <p:cNvPr id="7168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169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fade">
                                      <p:cBhvr>
                                        <p:cTn id="7" dur="500"/>
                                        <p:tgtEl>
                                          <p:spTgt spid="2356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3564"/>
                                        </p:tgtEl>
                                        <p:attrNameLst>
                                          <p:attrName>style.visibility</p:attrName>
                                        </p:attrNameLst>
                                      </p:cBhvr>
                                      <p:to>
                                        <p:strVal val="visible"/>
                                      </p:to>
                                    </p:set>
                                    <p:animEffect transition="in" filter="fade">
                                      <p:cBhvr>
                                        <p:cTn id="11" dur="500"/>
                                        <p:tgtEl>
                                          <p:spTgt spid="23564"/>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608"/>
                                        </p:tgtEl>
                                        <p:attrNameLst>
                                          <p:attrName>style.visibility</p:attrName>
                                        </p:attrNameLst>
                                      </p:cBhvr>
                                      <p:to>
                                        <p:strVal val="visible"/>
                                      </p:to>
                                    </p:set>
                                    <p:animEffect transition="in" filter="fade">
                                      <p:cBhvr>
                                        <p:cTn id="15" dur="500"/>
                                        <p:tgtEl>
                                          <p:spTgt spid="25608"/>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25" name="Picture 17" descr="P1010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47988"/>
            <a:ext cx="3581400" cy="2614612"/>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73731" name="Rectangle 2"/>
          <p:cNvSpPr>
            <a:spLocks noGrp="1" noChangeArrowheads="1"/>
          </p:cNvSpPr>
          <p:nvPr>
            <p:ph type="title" idx="4294967295"/>
          </p:nvPr>
        </p:nvSpPr>
        <p:spPr>
          <a:xfrm>
            <a:off x="457200" y="0"/>
            <a:ext cx="8229600" cy="777875"/>
          </a:xfrm>
        </p:spPr>
        <p:txBody>
          <a:bodyPr/>
          <a:lstStyle/>
          <a:p>
            <a:pPr eaLnBrk="1" hangingPunct="1"/>
            <a:r>
              <a:rPr lang="en-US" altLang="en-US" smtClean="0">
                <a:solidFill>
                  <a:srgbClr val="D5AC39"/>
                </a:solidFill>
                <a:latin typeface="Times New Roman" panose="02020603050405020304" pitchFamily="18" charset="0"/>
              </a:rPr>
              <a:t>Marine Casualty Response</a:t>
            </a:r>
          </a:p>
        </p:txBody>
      </p:sp>
      <p:sp>
        <p:nvSpPr>
          <p:cNvPr id="73732" name="Text Box 4"/>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DBL -152</a:t>
            </a:r>
          </a:p>
        </p:txBody>
      </p:sp>
      <p:pic>
        <p:nvPicPr>
          <p:cNvPr id="17423" name="Picture 15" descr="DSC017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657600"/>
            <a:ext cx="3962400" cy="250825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6630" name="Text Box 16"/>
          <p:cNvSpPr txBox="1">
            <a:spLocks noChangeArrowheads="1"/>
          </p:cNvSpPr>
          <p:nvPr/>
        </p:nvSpPr>
        <p:spPr bwMode="auto">
          <a:xfrm>
            <a:off x="1295400" y="1447800"/>
            <a:ext cx="3775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The DBL-152, a 448’ double-skinned tank barge, struck an underwater object while transiting with a full load of #6 fuel oil. The vessel capsized and sank over the course of three days.</a:t>
            </a:r>
          </a:p>
        </p:txBody>
      </p:sp>
      <p:pic>
        <p:nvPicPr>
          <p:cNvPr id="17427" name="Picture 19"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524000"/>
            <a:ext cx="3756025" cy="299243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9"/>
          <p:cNvGrpSpPr>
            <a:grpSpLocks/>
          </p:cNvGrpSpPr>
          <p:nvPr/>
        </p:nvGrpSpPr>
        <p:grpSpPr bwMode="auto">
          <a:xfrm>
            <a:off x="8382000" y="6400800"/>
            <a:ext cx="682625" cy="381000"/>
            <a:chOff x="5280" y="4032"/>
            <a:chExt cx="430" cy="240"/>
          </a:xfrm>
        </p:grpSpPr>
        <p:sp>
          <p:nvSpPr>
            <p:cNvPr id="7373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3738"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500"/>
                                        <p:tgtEl>
                                          <p:spTgt spid="2663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7423"/>
                                        </p:tgtEl>
                                        <p:attrNameLst>
                                          <p:attrName>style.visibility</p:attrName>
                                        </p:attrNameLst>
                                      </p:cBhvr>
                                      <p:to>
                                        <p:strVal val="visible"/>
                                      </p:to>
                                    </p:set>
                                    <p:animEffect transition="in" filter="fade">
                                      <p:cBhvr>
                                        <p:cTn id="11" dur="500"/>
                                        <p:tgtEl>
                                          <p:spTgt spid="1742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425"/>
                                        </p:tgtEl>
                                        <p:attrNameLst>
                                          <p:attrName>style.visibility</p:attrName>
                                        </p:attrNameLst>
                                      </p:cBhvr>
                                      <p:to>
                                        <p:strVal val="visible"/>
                                      </p:to>
                                    </p:set>
                                    <p:animEffect transition="in" filter="fade">
                                      <p:cBhvr>
                                        <p:cTn id="15" dur="500"/>
                                        <p:tgtEl>
                                          <p:spTgt spid="1742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427"/>
                                        </p:tgtEl>
                                        <p:attrNameLst>
                                          <p:attrName>style.visibility</p:attrName>
                                        </p:attrNameLst>
                                      </p:cBhvr>
                                      <p:to>
                                        <p:strVal val="visible"/>
                                      </p:to>
                                    </p:set>
                                    <p:animEffect transition="in" filter="fade">
                                      <p:cBhvr>
                                        <p:cTn id="19" dur="500"/>
                                        <p:tgtEl>
                                          <p:spTgt spid="17427"/>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86" name="Picture 10"/>
          <p:cNvPicPr>
            <a:picLocks noChangeAspect="1" noChangeArrowheads="1"/>
          </p:cNvPicPr>
          <p:nvPr/>
        </p:nvPicPr>
        <p:blipFill>
          <a:blip r:embed="rId3">
            <a:extLst>
              <a:ext uri="{28A0092B-C50C-407E-A947-70E740481C1C}">
                <a14:useLocalDpi xmlns:a14="http://schemas.microsoft.com/office/drawing/2010/main" val="0"/>
              </a:ext>
            </a:extLst>
          </a:blip>
          <a:srcRect l="28040" t="11876" r="31303" b="17435"/>
          <a:stretch>
            <a:fillRect/>
          </a:stretch>
        </p:blipFill>
        <p:spPr bwMode="auto">
          <a:xfrm>
            <a:off x="0" y="3962400"/>
            <a:ext cx="5181600" cy="2362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5" name="Picture 9" descr="Rita 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98613"/>
            <a:ext cx="4370388" cy="3278187"/>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75780" name="Rectangle 2"/>
          <p:cNvSpPr>
            <a:spLocks noGrp="1" noChangeArrowheads="1"/>
          </p:cNvSpPr>
          <p:nvPr>
            <p:ph type="title" idx="4294967295"/>
          </p:nvPr>
        </p:nvSpPr>
        <p:spPr>
          <a:xfrm>
            <a:off x="457200" y="0"/>
            <a:ext cx="8229600" cy="777875"/>
          </a:xfrm>
        </p:spPr>
        <p:txBody>
          <a:bodyPr/>
          <a:lstStyle/>
          <a:p>
            <a:pPr eaLnBrk="1" hangingPunct="1"/>
            <a:r>
              <a:rPr lang="en-US" altLang="en-US" smtClean="0">
                <a:solidFill>
                  <a:srgbClr val="D5AC39"/>
                </a:solidFill>
                <a:latin typeface="Times New Roman" panose="02020603050405020304" pitchFamily="18" charset="0"/>
              </a:rPr>
              <a:t>Marine Casualty Response</a:t>
            </a:r>
          </a:p>
        </p:txBody>
      </p:sp>
      <p:sp>
        <p:nvSpPr>
          <p:cNvPr id="75781" name="Text Box 4"/>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DBL -152</a:t>
            </a:r>
          </a:p>
        </p:txBody>
      </p:sp>
      <p:sp>
        <p:nvSpPr>
          <p:cNvPr id="27655" name="Text Box 11"/>
          <p:cNvSpPr txBox="1">
            <a:spLocks noChangeArrowheads="1"/>
          </p:cNvSpPr>
          <p:nvPr/>
        </p:nvSpPr>
        <p:spPr bwMode="auto">
          <a:xfrm>
            <a:off x="1066800" y="1524000"/>
            <a:ext cx="3200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CG Salvage Engineers created a computer model and provided real-time analysis that led to the successfully re-floating and recovery of the barge.</a:t>
            </a:r>
          </a:p>
        </p:txBody>
      </p:sp>
      <p:grpSp>
        <p:nvGrpSpPr>
          <p:cNvPr id="2" name="Group 4149"/>
          <p:cNvGrpSpPr>
            <a:grpSpLocks/>
          </p:cNvGrpSpPr>
          <p:nvPr/>
        </p:nvGrpSpPr>
        <p:grpSpPr bwMode="auto">
          <a:xfrm>
            <a:off x="8382000" y="6400800"/>
            <a:ext cx="682625" cy="381000"/>
            <a:chOff x="5280" y="4032"/>
            <a:chExt cx="430" cy="240"/>
          </a:xfrm>
        </p:grpSpPr>
        <p:sp>
          <p:nvSpPr>
            <p:cNvPr id="75784"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5785"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500"/>
                                        <p:tgtEl>
                                          <p:spTgt spid="2765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4585"/>
                                        </p:tgtEl>
                                        <p:attrNameLst>
                                          <p:attrName>style.visibility</p:attrName>
                                        </p:attrNameLst>
                                      </p:cBhvr>
                                      <p:to>
                                        <p:strVal val="visible"/>
                                      </p:to>
                                    </p:set>
                                    <p:animEffect transition="in" filter="fade">
                                      <p:cBhvr>
                                        <p:cTn id="11" dur="500"/>
                                        <p:tgtEl>
                                          <p:spTgt spid="2458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586"/>
                                        </p:tgtEl>
                                        <p:attrNameLst>
                                          <p:attrName>style.visibility</p:attrName>
                                        </p:attrNameLst>
                                      </p:cBhvr>
                                      <p:to>
                                        <p:strVal val="visible"/>
                                      </p:to>
                                    </p:set>
                                    <p:animEffect transition="in" filter="fade">
                                      <p:cBhvr>
                                        <p:cTn id="15" dur="500"/>
                                        <p:tgtEl>
                                          <p:spTgt spid="24586"/>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8"/>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4343400" y="2741613"/>
            <a:ext cx="470058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Accident Investigations</a:t>
            </a:r>
          </a:p>
        </p:txBody>
      </p:sp>
      <p:sp>
        <p:nvSpPr>
          <p:cNvPr id="77828" name="Text Box 6"/>
          <p:cNvSpPr txBox="1">
            <a:spLocks noChangeArrowheads="1"/>
          </p:cNvSpPr>
          <p:nvPr/>
        </p:nvSpPr>
        <p:spPr bwMode="auto">
          <a:xfrm>
            <a:off x="0" y="7397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LADY OF GRACE</a:t>
            </a:r>
          </a:p>
        </p:txBody>
      </p:sp>
      <p:sp>
        <p:nvSpPr>
          <p:cNvPr id="28678" name="Text Box 9"/>
          <p:cNvSpPr txBox="1">
            <a:spLocks noChangeArrowheads="1"/>
          </p:cNvSpPr>
          <p:nvPr/>
        </p:nvSpPr>
        <p:spPr bwMode="auto">
          <a:xfrm>
            <a:off x="4191000" y="1371600"/>
            <a:ext cx="451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Severe icing was a concern in the capsizing and sinking of the fishing vessel LADY OF GRACE.  She went down with all hands.</a:t>
            </a:r>
          </a:p>
        </p:txBody>
      </p:sp>
      <p:pic>
        <p:nvPicPr>
          <p:cNvPr id="28679" name="Picture 10" descr="IMG_1219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50975"/>
            <a:ext cx="3581400" cy="27400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8680" name="Text Box 11"/>
          <p:cNvSpPr txBox="1">
            <a:spLocks noChangeArrowheads="1"/>
          </p:cNvSpPr>
          <p:nvPr/>
        </p:nvSpPr>
        <p:spPr bwMode="auto">
          <a:xfrm>
            <a:off x="336550" y="4267200"/>
            <a:ext cx="39512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The computer model shown here was created using sophisticated hydrostatics software and used to analyze the effects of icing on the vessel’s stability.  CG marine engineers provided key technical-engineering insight that was needed by CG investigators to determine a cause for the tragic vessel casualty.</a:t>
            </a:r>
          </a:p>
        </p:txBody>
      </p:sp>
      <p:grpSp>
        <p:nvGrpSpPr>
          <p:cNvPr id="2" name="Group 16"/>
          <p:cNvGrpSpPr>
            <a:grpSpLocks/>
          </p:cNvGrpSpPr>
          <p:nvPr/>
        </p:nvGrpSpPr>
        <p:grpSpPr bwMode="auto">
          <a:xfrm>
            <a:off x="8382000" y="6400800"/>
            <a:ext cx="682625" cy="381000"/>
            <a:chOff x="5280" y="4032"/>
            <a:chExt cx="430" cy="240"/>
          </a:xfrm>
        </p:grpSpPr>
        <p:sp>
          <p:nvSpPr>
            <p:cNvPr id="7783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783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fade">
                                      <p:cBhvr>
                                        <p:cTn id="7" dur="500"/>
                                        <p:tgtEl>
                                          <p:spTgt spid="2867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678"/>
                                        </p:tgtEl>
                                        <p:attrNameLst>
                                          <p:attrName>style.visibility</p:attrName>
                                        </p:attrNameLst>
                                      </p:cBhvr>
                                      <p:to>
                                        <p:strVal val="visible"/>
                                      </p:to>
                                    </p:set>
                                    <p:animEffect transition="in" filter="fade">
                                      <p:cBhvr>
                                        <p:cTn id="11" dur="500"/>
                                        <p:tgtEl>
                                          <p:spTgt spid="2867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fade">
                                      <p:cBhvr>
                                        <p:cTn id="15" dur="500"/>
                                        <p:tgtEl>
                                          <p:spTgt spid="2867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680"/>
                                        </p:tgtEl>
                                        <p:attrNameLst>
                                          <p:attrName>style.visibility</p:attrName>
                                        </p:attrNameLst>
                                      </p:cBhvr>
                                      <p:to>
                                        <p:strVal val="visible"/>
                                      </p:to>
                                    </p:set>
                                    <p:animEffect transition="in" filter="fade">
                                      <p:cBhvr>
                                        <p:cTn id="19" dur="500"/>
                                        <p:tgtEl>
                                          <p:spTgt spid="28680"/>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8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4" name="Text Box 66"/>
          <p:cNvSpPr txBox="1">
            <a:spLocks noChangeArrowheads="1"/>
          </p:cNvSpPr>
          <p:nvPr/>
        </p:nvSpPr>
        <p:spPr bwMode="auto">
          <a:xfrm>
            <a:off x="0" y="292576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333333"/>
                </a:solidFill>
                <a:latin typeface="Copperplate Gothic Bold" panose="020E0705020206020404" pitchFamily="34" charset="0"/>
              </a:rPr>
              <a:t>it’s your call </a:t>
            </a:r>
          </a:p>
        </p:txBody>
      </p:sp>
      <p:sp>
        <p:nvSpPr>
          <p:cNvPr id="2116" name="Rectangle 68"/>
          <p:cNvSpPr>
            <a:spLocks noChangeArrowheads="1"/>
          </p:cNvSpPr>
          <p:nvPr/>
        </p:nvSpPr>
        <p:spPr bwMode="auto">
          <a:xfrm>
            <a:off x="0" y="2857500"/>
            <a:ext cx="9144000" cy="11430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115" name="Text Box 67"/>
          <p:cNvSpPr txBox="1">
            <a:spLocks noChangeArrowheads="1"/>
          </p:cNvSpPr>
          <p:nvPr/>
        </p:nvSpPr>
        <p:spPr bwMode="auto">
          <a:xfrm>
            <a:off x="0" y="2925763"/>
            <a:ext cx="9144000" cy="1006475"/>
          </a:xfrm>
          <a:prstGeom prst="rect">
            <a:avLst/>
          </a:prstGeom>
          <a:solidFill>
            <a:srgbClr val="000000"/>
          </a:solidFill>
          <a:ln w="9525">
            <a:noFill/>
            <a:miter lim="800000"/>
            <a:headEnd/>
            <a:tailEnd/>
          </a:ln>
          <a:effectLst/>
        </p:spPr>
        <p:txBody>
          <a:bodyPr>
            <a:spAutoFit/>
          </a:bodyPr>
          <a:lstStyle/>
          <a:p>
            <a:pPr algn="ctr" eaLnBrk="1" hangingPunct="1">
              <a:defRPr/>
            </a:pPr>
            <a:r>
              <a:rPr lang="en-US" sz="6000">
                <a:solidFill>
                  <a:schemeClr val="bg1"/>
                </a:solidFill>
                <a:latin typeface="Copperplate Gothic Bold" pitchFamily="34" charset="0"/>
                <a:cs typeface="+mn-cs"/>
              </a:rPr>
              <a:t>choose your major</a:t>
            </a:r>
            <a:r>
              <a:rPr lang="en-US" sz="6000">
                <a:solidFill>
                  <a:schemeClr val="bg1"/>
                </a:solidFill>
                <a:effectLst>
                  <a:outerShdw blurRad="38100" dist="38100" dir="2700000" algn="tl">
                    <a:srgbClr val="808080"/>
                  </a:outerShdw>
                </a:effectLst>
                <a:latin typeface="Copperplate Gothic Bold" pitchFamily="34" charset="0"/>
                <a:cs typeface="+mn-cs"/>
              </a:rPr>
              <a:t> </a:t>
            </a:r>
          </a:p>
        </p:txBody>
      </p:sp>
      <p:sp>
        <p:nvSpPr>
          <p:cNvPr id="2" name="Rectangle 68"/>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1506" name="Picture 2" descr="PIP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2"/>
          <p:cNvGrpSpPr>
            <a:grpSpLocks/>
          </p:cNvGrpSpPr>
          <p:nvPr/>
        </p:nvGrpSpPr>
        <p:grpSpPr bwMode="auto">
          <a:xfrm>
            <a:off x="0" y="0"/>
            <a:ext cx="9144000" cy="6858000"/>
            <a:chOff x="0" y="0"/>
            <a:chExt cx="5760" cy="4320"/>
          </a:xfrm>
        </p:grpSpPr>
        <p:sp>
          <p:nvSpPr>
            <p:cNvPr id="8209" name="Rectangle 23"/>
            <p:cNvSpPr>
              <a:spLocks noChangeArrowheads="1"/>
            </p:cNvSpPr>
            <p:nvPr/>
          </p:nvSpPr>
          <p:spPr bwMode="auto">
            <a:xfrm>
              <a:off x="0" y="0"/>
              <a:ext cx="5760" cy="43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210" name="Picture 24" descr="shi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9"/>
              <a:ext cx="5760" cy="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785" name="Picture 25" descr="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3288"/>
            <a:ext cx="9144000"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6"/>
          <p:cNvGrpSpPr>
            <a:grpSpLocks/>
          </p:cNvGrpSpPr>
          <p:nvPr/>
        </p:nvGrpSpPr>
        <p:grpSpPr bwMode="auto">
          <a:xfrm>
            <a:off x="0" y="0"/>
            <a:ext cx="9144000" cy="6858000"/>
            <a:chOff x="0" y="0"/>
            <a:chExt cx="5760" cy="4320"/>
          </a:xfrm>
        </p:grpSpPr>
        <p:sp>
          <p:nvSpPr>
            <p:cNvPr id="8207" name="Rectangle 27"/>
            <p:cNvSpPr>
              <a:spLocks noChangeArrowheads="1"/>
            </p:cNvSpPr>
            <p:nvPr/>
          </p:nvSpPr>
          <p:spPr bwMode="auto">
            <a:xfrm>
              <a:off x="0" y="0"/>
              <a:ext cx="5760" cy="432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208" name="Picture 28" descr="voyagerofthese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1574"/>
              <a:ext cx="5184" cy="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Text Box 4"/>
          <p:cNvSpPr txBox="1">
            <a:spLocks noChangeArrowheads="1"/>
          </p:cNvSpPr>
          <p:nvPr/>
        </p:nvSpPr>
        <p:spPr bwMode="auto">
          <a:xfrm>
            <a:off x="228600" y="0"/>
            <a:ext cx="8610600" cy="1555750"/>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defRPr/>
            </a:pPr>
            <a:r>
              <a:rPr lang="en-US" sz="4800">
                <a:solidFill>
                  <a:srgbClr val="EEB000"/>
                </a:solidFill>
                <a:latin typeface="Copperplate Gothic Bold" pitchFamily="34" charset="0"/>
                <a:cs typeface="+mn-cs"/>
              </a:rPr>
              <a:t>Naval </a:t>
            </a:r>
            <a:r>
              <a:rPr lang="en-US" sz="4400">
                <a:solidFill>
                  <a:srgbClr val="EEB000"/>
                </a:solidFill>
                <a:latin typeface="Copperplate Gothic Bold" pitchFamily="34" charset="0"/>
                <a:cs typeface="+mn-cs"/>
              </a:rPr>
              <a:t>Architecture</a:t>
            </a:r>
            <a:r>
              <a:rPr lang="en-US" sz="4800">
                <a:solidFill>
                  <a:srgbClr val="EEB000"/>
                </a:solidFill>
                <a:latin typeface="Copperplate Gothic Bold" pitchFamily="34" charset="0"/>
                <a:cs typeface="+mn-cs"/>
              </a:rPr>
              <a:t> &amp; Marine Engineering</a:t>
            </a:r>
          </a:p>
        </p:txBody>
      </p:sp>
      <p:sp>
        <p:nvSpPr>
          <p:cNvPr id="117790" name="Text Box 30"/>
          <p:cNvSpPr txBox="1">
            <a:spLocks noChangeArrowheads="1"/>
          </p:cNvSpPr>
          <p:nvPr/>
        </p:nvSpPr>
        <p:spPr bwMode="auto">
          <a:xfrm>
            <a:off x="76200" y="5776913"/>
            <a:ext cx="82296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The Marine Engineering Advanced Education Program offers selectees the</a:t>
            </a:r>
          </a:p>
          <a:p>
            <a:pPr eaLnBrk="1" hangingPunct="1">
              <a:spcBef>
                <a:spcPct val="0"/>
              </a:spcBef>
              <a:buFontTx/>
              <a:buNone/>
            </a:pPr>
            <a:r>
              <a:rPr lang="en-US" altLang="en-US" sz="1200"/>
              <a:t>opportunity to choose a specialized discipline of expertise. For example, a Graduate </a:t>
            </a:r>
          </a:p>
          <a:p>
            <a:pPr eaLnBrk="1" hangingPunct="1">
              <a:spcBef>
                <a:spcPct val="0"/>
              </a:spcBef>
              <a:buFontTx/>
              <a:buNone/>
            </a:pPr>
            <a:r>
              <a:rPr lang="en-US" altLang="en-US" sz="1200"/>
              <a:t>Degree in Naval Architecture and Marine Engineering emphasizes the design, manufacture </a:t>
            </a:r>
          </a:p>
          <a:p>
            <a:pPr eaLnBrk="1" hangingPunct="1">
              <a:spcBef>
                <a:spcPct val="0"/>
              </a:spcBef>
              <a:buFontTx/>
              <a:buNone/>
            </a:pPr>
            <a:r>
              <a:rPr lang="en-US" altLang="en-US" sz="1200"/>
              <a:t>and use of marine vehicles and structures.  Primary emphasis is on the scientific, engineering, and design </a:t>
            </a:r>
          </a:p>
          <a:p>
            <a:pPr eaLnBrk="1" hangingPunct="1">
              <a:spcBef>
                <a:spcPct val="0"/>
              </a:spcBef>
              <a:buFontTx/>
              <a:buNone/>
            </a:pPr>
            <a:r>
              <a:rPr lang="en-US" altLang="en-US" sz="1200"/>
              <a:t>aspects of ships, small boats, and other surface craft, as well as submersibles, platforms, and other marine systems.</a:t>
            </a:r>
          </a:p>
        </p:txBody>
      </p:sp>
      <p:grpSp>
        <p:nvGrpSpPr>
          <p:cNvPr id="5" name="Group 34"/>
          <p:cNvGrpSpPr>
            <a:grpSpLocks/>
          </p:cNvGrpSpPr>
          <p:nvPr/>
        </p:nvGrpSpPr>
        <p:grpSpPr bwMode="auto">
          <a:xfrm>
            <a:off x="8382000" y="6400800"/>
            <a:ext cx="682625" cy="381000"/>
            <a:chOff x="5280" y="4032"/>
            <a:chExt cx="430" cy="240"/>
          </a:xfrm>
        </p:grpSpPr>
        <p:sp>
          <p:nvSpPr>
            <p:cNvPr id="820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20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fade">
                                      <p:cBhvr>
                                        <p:cTn id="7" dur="1000"/>
                                        <p:tgtEl>
                                          <p:spTgt spid="2114"/>
                                        </p:tgtEl>
                                      </p:cBhvr>
                                    </p:animEffect>
                                  </p:childTnLst>
                                </p:cTn>
                              </p:par>
                            </p:childTnLst>
                          </p:cTn>
                        </p:par>
                        <p:par>
                          <p:cTn id="8" fill="hold" nodeType="afterGroup">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116"/>
                                        </p:tgtEl>
                                        <p:attrNameLst>
                                          <p:attrName>style.visibility</p:attrName>
                                        </p:attrNameLst>
                                      </p:cBhvr>
                                      <p:to>
                                        <p:strVal val="visible"/>
                                      </p:to>
                                    </p:set>
                                    <p:animEffect transition="in" filter="fade">
                                      <p:cBhvr>
                                        <p:cTn id="11" dur="2000"/>
                                        <p:tgtEl>
                                          <p:spTgt spid="2116"/>
                                        </p:tgtEl>
                                      </p:cBhvr>
                                    </p:animEffect>
                                  </p:childTnLst>
                                </p:cTn>
                              </p:par>
                            </p:childTnLst>
                          </p:cTn>
                        </p:par>
                        <p:par>
                          <p:cTn id="12" fill="hold" nodeType="afterGroup">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2115"/>
                                        </p:tgtEl>
                                        <p:attrNameLst>
                                          <p:attrName>style.visibility</p:attrName>
                                        </p:attrNameLst>
                                      </p:cBhvr>
                                      <p:to>
                                        <p:strVal val="visible"/>
                                      </p:to>
                                    </p:set>
                                    <p:animEffect transition="in" filter="fade">
                                      <p:cBhvr>
                                        <p:cTn id="15" dur="2000"/>
                                        <p:tgtEl>
                                          <p:spTgt spid="2115"/>
                                        </p:tgtEl>
                                      </p:cBhvr>
                                    </p:animEffect>
                                  </p:childTnLst>
                                </p:cTn>
                              </p:par>
                            </p:childTnLst>
                          </p:cTn>
                        </p:par>
                        <p:par>
                          <p:cTn id="16" fill="hold" nodeType="afterGroup">
                            <p:stCondLst>
                              <p:cond delay="5500"/>
                            </p:stCondLst>
                            <p:childTnLst>
                              <p:par>
                                <p:cTn id="17" presetID="10" presetClass="entr" presetSubtype="0"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par>
                          <p:cTn id="20" fill="hold" nodeType="afterGroup">
                            <p:stCondLst>
                              <p:cond delay="8000"/>
                            </p:stCondLst>
                            <p:childTnLst>
                              <p:par>
                                <p:cTn id="21" presetID="10" presetClass="entr" presetSubtype="0" fill="hold" nodeType="afterEffect">
                                  <p:stCondLst>
                                    <p:cond delay="500"/>
                                  </p:stCondLst>
                                  <p:childTnLst>
                                    <p:set>
                                      <p:cBhvr>
                                        <p:cTn id="22" dur="1" fill="hold">
                                          <p:stCondLst>
                                            <p:cond delay="0"/>
                                          </p:stCondLst>
                                        </p:cTn>
                                        <p:tgtEl>
                                          <p:spTgt spid="21506"/>
                                        </p:tgtEl>
                                        <p:attrNameLst>
                                          <p:attrName>style.visibility</p:attrName>
                                        </p:attrNameLst>
                                      </p:cBhvr>
                                      <p:to>
                                        <p:strVal val="visible"/>
                                      </p:to>
                                    </p:set>
                                    <p:animEffect transition="in" filter="fade">
                                      <p:cBhvr>
                                        <p:cTn id="23" dur="1000"/>
                                        <p:tgtEl>
                                          <p:spTgt spid="21506"/>
                                        </p:tgtEl>
                                      </p:cBhvr>
                                    </p:animEffect>
                                  </p:childTnLst>
                                </p:cTn>
                              </p:par>
                            </p:childTnLst>
                          </p:cTn>
                        </p:par>
                        <p:par>
                          <p:cTn id="24" fill="hold" nodeType="afterGroup">
                            <p:stCondLst>
                              <p:cond delay="9500"/>
                            </p:stCondLst>
                            <p:childTnLst>
                              <p:par>
                                <p:cTn id="25" presetID="22" presetClass="entr" presetSubtype="8" fill="hold" grpId="0" nodeType="afterEffect">
                                  <p:stCondLst>
                                    <p:cond delay="500"/>
                                  </p:stCondLst>
                                  <p:childTnLst>
                                    <p:set>
                                      <p:cBhvr>
                                        <p:cTn id="26" dur="1" fill="hold">
                                          <p:stCondLst>
                                            <p:cond delay="0"/>
                                          </p:stCondLst>
                                        </p:cTn>
                                        <p:tgtEl>
                                          <p:spTgt spid="21508"/>
                                        </p:tgtEl>
                                        <p:attrNameLst>
                                          <p:attrName>style.visibility</p:attrName>
                                        </p:attrNameLst>
                                      </p:cBhvr>
                                      <p:to>
                                        <p:strVal val="visible"/>
                                      </p:to>
                                    </p:set>
                                    <p:animEffect transition="in" filter="wipe(left)">
                                      <p:cBhvr>
                                        <p:cTn id="27" dur="500"/>
                                        <p:tgtEl>
                                          <p:spTgt spid="21508"/>
                                        </p:tgtEl>
                                      </p:cBhvr>
                                    </p:animEffect>
                                  </p:childTnLst>
                                </p:cTn>
                              </p:par>
                            </p:childTnLst>
                          </p:cTn>
                        </p:par>
                        <p:par>
                          <p:cTn id="28" fill="hold" nodeType="afterGroup">
                            <p:stCondLst>
                              <p:cond delay="10500"/>
                            </p:stCondLst>
                            <p:childTnLst>
                              <p:par>
                                <p:cTn id="29" presetID="10" presetClass="entr" presetSubtype="0" fill="hold" nodeType="afterEffect">
                                  <p:stCondLst>
                                    <p:cond delay="1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childTnLst>
                                </p:cTn>
                              </p:par>
                            </p:childTnLst>
                          </p:cTn>
                        </p:par>
                        <p:par>
                          <p:cTn id="32" fill="hold" nodeType="afterGroup">
                            <p:stCondLst>
                              <p:cond delay="12500"/>
                            </p:stCondLst>
                            <p:childTnLst>
                              <p:par>
                                <p:cTn id="33" presetID="10" presetClass="entr" presetSubtype="0" fill="hold" nodeType="afterEffect">
                                  <p:stCondLst>
                                    <p:cond delay="500"/>
                                  </p:stCondLst>
                                  <p:childTnLst>
                                    <p:set>
                                      <p:cBhvr>
                                        <p:cTn id="34" dur="1" fill="hold">
                                          <p:stCondLst>
                                            <p:cond delay="0"/>
                                          </p:stCondLst>
                                        </p:cTn>
                                        <p:tgtEl>
                                          <p:spTgt spid="117785"/>
                                        </p:tgtEl>
                                        <p:attrNameLst>
                                          <p:attrName>style.visibility</p:attrName>
                                        </p:attrNameLst>
                                      </p:cBhvr>
                                      <p:to>
                                        <p:strVal val="visible"/>
                                      </p:to>
                                    </p:set>
                                    <p:animEffect transition="in" filter="fade">
                                      <p:cBhvr>
                                        <p:cTn id="35" dur="1000"/>
                                        <p:tgtEl>
                                          <p:spTgt spid="117785"/>
                                        </p:tgtEl>
                                      </p:cBhvr>
                                    </p:animEffect>
                                  </p:childTnLst>
                                </p:cTn>
                              </p:par>
                            </p:childTnLst>
                          </p:cTn>
                        </p:par>
                        <p:par>
                          <p:cTn id="36" fill="hold" nodeType="afterGroup">
                            <p:stCondLst>
                              <p:cond delay="14000"/>
                            </p:stCondLst>
                            <p:childTnLst>
                              <p:par>
                                <p:cTn id="37" presetID="10" presetClass="entr" presetSubtype="0" fill="hold" nodeType="afterEffect">
                                  <p:stCondLst>
                                    <p:cond delay="5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childTnLst>
                                </p:cTn>
                              </p:par>
                            </p:childTnLst>
                          </p:cTn>
                        </p:par>
                        <p:par>
                          <p:cTn id="40" fill="hold" nodeType="afterGroup">
                            <p:stCondLst>
                              <p:cond delay="15500"/>
                            </p:stCondLst>
                            <p:childTnLst>
                              <p:par>
                                <p:cTn id="41" presetID="22" presetClass="entr" presetSubtype="1" fill="hold" grpId="0" nodeType="afterEffect">
                                  <p:stCondLst>
                                    <p:cond delay="0"/>
                                  </p:stCondLst>
                                  <p:childTnLst>
                                    <p:set>
                                      <p:cBhvr>
                                        <p:cTn id="42" dur="1" fill="hold">
                                          <p:stCondLst>
                                            <p:cond delay="0"/>
                                          </p:stCondLst>
                                        </p:cTn>
                                        <p:tgtEl>
                                          <p:spTgt spid="117790"/>
                                        </p:tgtEl>
                                        <p:attrNameLst>
                                          <p:attrName>style.visibility</p:attrName>
                                        </p:attrNameLst>
                                      </p:cBhvr>
                                      <p:to>
                                        <p:strVal val="visible"/>
                                      </p:to>
                                    </p:set>
                                    <p:animEffect transition="in" filter="wipe(up)">
                                      <p:cBhvr>
                                        <p:cTn id="43" dur="2000"/>
                                        <p:tgtEl>
                                          <p:spTgt spid="117790"/>
                                        </p:tgtEl>
                                      </p:cBhvr>
                                    </p:animEffect>
                                  </p:childTnLst>
                                </p:cTn>
                              </p:par>
                            </p:childTnLst>
                          </p:cTn>
                        </p:par>
                        <p:par>
                          <p:cTn id="44" fill="hold" nodeType="afterGroup">
                            <p:stCondLst>
                              <p:cond delay="17500"/>
                            </p:stCondLst>
                            <p:childTnLst>
                              <p:par>
                                <p:cTn id="45" presetID="47"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4" grpId="0"/>
      <p:bldP spid="2116" grpId="0" animBg="1"/>
      <p:bldP spid="2115" grpId="0" animBg="1"/>
      <p:bldP spid="2" grpId="0" animBg="1"/>
      <p:bldP spid="21508" grpId="0"/>
      <p:bldP spid="11779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Accident Investigations</a:t>
            </a:r>
          </a:p>
        </p:txBody>
      </p:sp>
      <p:sp>
        <p:nvSpPr>
          <p:cNvPr id="79875" name="Text Box 6"/>
          <p:cNvSpPr txBox="1">
            <a:spLocks noChangeArrowheads="1"/>
          </p:cNvSpPr>
          <p:nvPr/>
        </p:nvSpPr>
        <p:spPr bwMode="auto">
          <a:xfrm>
            <a:off x="0" y="7397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DISCOVERER DEEP SEAS</a:t>
            </a:r>
          </a:p>
        </p:txBody>
      </p:sp>
      <p:grpSp>
        <p:nvGrpSpPr>
          <p:cNvPr id="2" name="Group 16"/>
          <p:cNvGrpSpPr>
            <a:grpSpLocks/>
          </p:cNvGrpSpPr>
          <p:nvPr/>
        </p:nvGrpSpPr>
        <p:grpSpPr bwMode="auto">
          <a:xfrm>
            <a:off x="8382000" y="6400800"/>
            <a:ext cx="682625" cy="381000"/>
            <a:chOff x="5280" y="4032"/>
            <a:chExt cx="430" cy="240"/>
          </a:xfrm>
        </p:grpSpPr>
        <p:sp>
          <p:nvSpPr>
            <p:cNvPr id="79880"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9881"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pic>
        <p:nvPicPr>
          <p:cNvPr id="11" name="DISCOVERER DEEP SEAS" descr="Discoverer_Deep_Se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822825"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2" name="Meadowcroft Disco Deep Seas" descr="Meadowcroft.jpg"/>
          <p:cNvPicPr>
            <a:picLocks noChangeAspect="1"/>
          </p:cNvPicPr>
          <p:nvPr/>
        </p:nvPicPr>
        <p:blipFill>
          <a:blip r:embed="rId4">
            <a:extLst>
              <a:ext uri="{28A0092B-C50C-407E-A947-70E740481C1C}">
                <a14:useLocalDpi xmlns:a14="http://schemas.microsoft.com/office/drawing/2010/main" val="0"/>
              </a:ext>
            </a:extLst>
          </a:blip>
          <a:srcRect l="3175" r="22221" b="11111"/>
          <a:stretch>
            <a:fillRect/>
          </a:stretch>
        </p:blipFill>
        <p:spPr bwMode="auto">
          <a:xfrm>
            <a:off x="5334000" y="1295400"/>
            <a:ext cx="3581400"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8680" name="Text Box 11"/>
          <p:cNvSpPr txBox="1">
            <a:spLocks noChangeArrowheads="1"/>
          </p:cNvSpPr>
          <p:nvPr/>
        </p:nvSpPr>
        <p:spPr bwMode="auto">
          <a:xfrm>
            <a:off x="152400" y="4521200"/>
            <a:ext cx="891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Marine Safety Center (MSC) electrical engineers often assist field inspectors with testing of complex automation systems during construction and after causalities.  In April 2013, MSC responded to the “drift-off” of a dynamically positioned, 835 foot drill ship in 6,000 ft of water, 120 miles offshore in the Gulf of Mexico.  LT Meadowcroft, a 2010 graduate of the MSE advanced education program, assisted the Officer in Charge, Marine Inspection by verifying the cause of the failure, validating the proposed corrective action plan, and witnessing fault resistance tests of the 33 MW electrical plant to ensure it’s full reliability.</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680"/>
                                        </p:tgtEl>
                                        <p:attrNameLst>
                                          <p:attrName>style.visibility</p:attrName>
                                        </p:attrNameLst>
                                      </p:cBhvr>
                                      <p:to>
                                        <p:strVal val="visible"/>
                                      </p:to>
                                    </p:set>
                                    <p:animEffect transition="in" filter="fade">
                                      <p:cBhvr>
                                        <p:cTn id="15" dur="500"/>
                                        <p:tgtEl>
                                          <p:spTgt spid="28680"/>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Accident Investigations</a:t>
            </a:r>
          </a:p>
        </p:txBody>
      </p:sp>
      <p:sp>
        <p:nvSpPr>
          <p:cNvPr id="81923" name="Text Box 6"/>
          <p:cNvSpPr txBox="1">
            <a:spLocks noChangeArrowheads="1"/>
          </p:cNvSpPr>
          <p:nvPr/>
        </p:nvSpPr>
        <p:spPr bwMode="auto">
          <a:xfrm>
            <a:off x="0" y="7397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DISCOVERER DEEP SEAS</a:t>
            </a:r>
          </a:p>
        </p:txBody>
      </p:sp>
      <p:pic>
        <p:nvPicPr>
          <p:cNvPr id="81925" name="DISCOVERER DEEP SEAS" descr="Discoverer_Deep_Se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822825"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8680" name="Text Box 11"/>
          <p:cNvSpPr txBox="1">
            <a:spLocks noChangeArrowheads="1"/>
          </p:cNvSpPr>
          <p:nvPr/>
        </p:nvSpPr>
        <p:spPr bwMode="auto">
          <a:xfrm>
            <a:off x="152400" y="4724400"/>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MSU Houma, MSC, DNV, the vessel operator, and LT </a:t>
            </a:r>
            <a:r>
              <a:rPr lang="en-US" altLang="en-US" sz="1800" dirty="0" err="1">
                <a:solidFill>
                  <a:srgbClr val="D5AC39"/>
                </a:solidFill>
                <a:latin typeface="Times New Roman" panose="02020603050405020304" pitchFamily="18" charset="0"/>
              </a:rPr>
              <a:t>Meadowcroft</a:t>
            </a:r>
            <a:r>
              <a:rPr lang="en-US" altLang="en-US" sz="1800" dirty="0">
                <a:solidFill>
                  <a:srgbClr val="D5AC39"/>
                </a:solidFill>
                <a:latin typeface="Times New Roman" panose="02020603050405020304" pitchFamily="18" charset="0"/>
              </a:rPr>
              <a:t> reviewed trending data captured from the vessel's advanced computer system that controls the automatic starting, stopping, operation and electrical protection of the six 5.5 MW generators.   The blackout and subsequent drift-off were caused by a fault in one of the six 3.8 MW thruster drive systems following recent maintenance performed on the drive.  The findings of this investigation were provided to COMDT to aid in the continued development of Coast Guard standards for advanced power management systems and dynamic positioning systems. </a:t>
            </a:r>
          </a:p>
          <a:p>
            <a:pPr eaLnBrk="1" hangingPunct="1">
              <a:spcBef>
                <a:spcPct val="0"/>
              </a:spcBef>
              <a:buFontTx/>
              <a:buNone/>
            </a:pPr>
            <a:endParaRPr lang="en-US" altLang="en-US" sz="1800" dirty="0">
              <a:solidFill>
                <a:srgbClr val="D5AC39"/>
              </a:solidFill>
              <a:latin typeface="Times New Roman" panose="02020603050405020304" pitchFamily="18" charset="0"/>
            </a:endParaRPr>
          </a:p>
        </p:txBody>
      </p:sp>
      <p:pic>
        <p:nvPicPr>
          <p:cNvPr id="81927" name="Picture 12" descr="Feeback Trending.jpg"/>
          <p:cNvPicPr>
            <a:picLocks noChangeAspect="1"/>
          </p:cNvPicPr>
          <p:nvPr/>
        </p:nvPicPr>
        <p:blipFill>
          <a:blip r:embed="rId4">
            <a:extLst>
              <a:ext uri="{28A0092B-C50C-407E-A947-70E740481C1C}">
                <a14:useLocalDpi xmlns:a14="http://schemas.microsoft.com/office/drawing/2010/main" val="0"/>
              </a:ext>
            </a:extLst>
          </a:blip>
          <a:srcRect r="17403"/>
          <a:stretch>
            <a:fillRect/>
          </a:stretch>
        </p:blipFill>
        <p:spPr bwMode="auto">
          <a:xfrm>
            <a:off x="5334000" y="1295400"/>
            <a:ext cx="3581400"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30"/>
          <p:cNvGrpSpPr>
            <a:grpSpLocks/>
          </p:cNvGrpSpPr>
          <p:nvPr/>
        </p:nvGrpSpPr>
        <p:grpSpPr bwMode="auto">
          <a:xfrm>
            <a:off x="8382000" y="6400800"/>
            <a:ext cx="682625" cy="381000"/>
            <a:chOff x="5280" y="4032"/>
            <a:chExt cx="430" cy="240"/>
          </a:xfrm>
        </p:grpSpPr>
        <p:sp>
          <p:nvSpPr>
            <p:cNvPr id="1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2"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fade">
                                      <p:cBhvr>
                                        <p:cTn id="7" dur="500"/>
                                        <p:tgtEl>
                                          <p:spTgt spid="2868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Marine Fire Protection</a:t>
            </a:r>
          </a:p>
        </p:txBody>
      </p:sp>
      <p:sp>
        <p:nvSpPr>
          <p:cNvPr id="29700" name="Text Box 4"/>
          <p:cNvSpPr txBox="1">
            <a:spLocks noChangeArrowheads="1"/>
          </p:cNvSpPr>
          <p:nvPr/>
        </p:nvSpPr>
        <p:spPr bwMode="auto">
          <a:xfrm>
            <a:off x="3124200" y="990600"/>
            <a:ext cx="57150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Fire protection technologies are constantly challenged to keep up with vessels that are getting bigger and more complex.  CG fire protection engineers fuse 1st principles from chemistry &amp; physics, mechanical, structural &amp; electrical engineering, toxicology, psychology and other disciplines to analyze and prevent fires aboard commercial vessels. </a:t>
            </a:r>
          </a:p>
          <a:p>
            <a:pPr eaLnBrk="1" hangingPunct="1">
              <a:spcBef>
                <a:spcPct val="0"/>
              </a:spcBef>
              <a:buFontTx/>
              <a:buNone/>
            </a:pPr>
            <a:endParaRPr lang="en-US" altLang="en-US" sz="1800">
              <a:solidFill>
                <a:srgbClr val="D5AC39"/>
              </a:solidFill>
              <a:latin typeface="Times New Roman" panose="02020603050405020304" pitchFamily="18" charset="0"/>
            </a:endParaRPr>
          </a:p>
          <a:p>
            <a:pPr eaLnBrk="1" hangingPunct="1">
              <a:spcBef>
                <a:spcPct val="0"/>
              </a:spcBef>
              <a:buFontTx/>
              <a:buNone/>
            </a:pPr>
            <a:r>
              <a:rPr lang="en-US" altLang="en-US" sz="1800">
                <a:solidFill>
                  <a:srgbClr val="D5AC39"/>
                </a:solidFill>
                <a:latin typeface="Times New Roman" panose="02020603050405020304" pitchFamily="18" charset="0"/>
              </a:rPr>
              <a:t>These engineers employ fluid dynamics, zone and heat transfer models, and systems analysis to examine fire &amp; materials behavior aboard ships.</a:t>
            </a:r>
          </a:p>
          <a:p>
            <a:pPr eaLnBrk="1" hangingPunct="1">
              <a:spcBef>
                <a:spcPct val="0"/>
              </a:spcBef>
              <a:buFontTx/>
              <a:buNone/>
            </a:pPr>
            <a:endParaRPr lang="en-US" altLang="en-US" sz="1800">
              <a:solidFill>
                <a:srgbClr val="D5AC39"/>
              </a:solidFill>
              <a:latin typeface="Times New Roman" panose="02020603050405020304" pitchFamily="18" charset="0"/>
            </a:endParaRPr>
          </a:p>
          <a:p>
            <a:pPr eaLnBrk="1" hangingPunct="1">
              <a:spcBef>
                <a:spcPct val="0"/>
              </a:spcBef>
              <a:buFontTx/>
              <a:buNone/>
            </a:pPr>
            <a:r>
              <a:rPr lang="en-US" altLang="en-US" sz="1800">
                <a:solidFill>
                  <a:srgbClr val="D5AC39"/>
                </a:solidFill>
                <a:latin typeface="Times New Roman" panose="02020603050405020304" pitchFamily="18" charset="0"/>
              </a:rPr>
              <a:t>Evacuation modeling &amp; “wayfinding” methods are used to predict and direct crew &amp; passenger responses during an emergency situation.</a:t>
            </a:r>
          </a:p>
        </p:txBody>
      </p:sp>
      <p:pic>
        <p:nvPicPr>
          <p:cNvPr id="29701" name="Picture 5" descr="ContainerShip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90613"/>
            <a:ext cx="2667000" cy="1500187"/>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6" descr="containership-fi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819400"/>
            <a:ext cx="2679700" cy="370363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7"/>
          <p:cNvGrpSpPr>
            <a:grpSpLocks/>
          </p:cNvGrpSpPr>
          <p:nvPr/>
        </p:nvGrpSpPr>
        <p:grpSpPr bwMode="auto">
          <a:xfrm>
            <a:off x="8382000" y="6400800"/>
            <a:ext cx="682625" cy="381000"/>
            <a:chOff x="5280" y="4032"/>
            <a:chExt cx="430" cy="240"/>
          </a:xfrm>
        </p:grpSpPr>
        <p:sp>
          <p:nvSpPr>
            <p:cNvPr id="8397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397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500"/>
                                        <p:tgtEl>
                                          <p:spTgt spid="2970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700"/>
                                        </p:tgtEl>
                                        <p:attrNameLst>
                                          <p:attrName>style.visibility</p:attrName>
                                        </p:attrNameLst>
                                      </p:cBhvr>
                                      <p:to>
                                        <p:strVal val="visible"/>
                                      </p:to>
                                    </p:set>
                                    <p:animEffect transition="in" filter="fade">
                                      <p:cBhvr>
                                        <p:cTn id="11" dur="500"/>
                                        <p:tgtEl>
                                          <p:spTgt spid="2970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702"/>
                                        </p:tgtEl>
                                        <p:attrNameLst>
                                          <p:attrName>style.visibility</p:attrName>
                                        </p:attrNameLst>
                                      </p:cBhvr>
                                      <p:to>
                                        <p:strVal val="visible"/>
                                      </p:to>
                                    </p:set>
                                    <p:animEffect transition="in" filter="fade">
                                      <p:cBhvr>
                                        <p:cTn id="15" dur="500"/>
                                        <p:tgtEl>
                                          <p:spTgt spid="29702"/>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4" name="Picture 4" descr="DSCF40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914400"/>
            <a:ext cx="7961312" cy="30067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5" descr="IMG_03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4038600"/>
            <a:ext cx="3260725" cy="244633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86020" name="Text Box 6"/>
          <p:cNvSpPr txBox="1">
            <a:spLocks noChangeArrowheads="1"/>
          </p:cNvSpPr>
          <p:nvPr/>
        </p:nvSpPr>
        <p:spPr bwMode="auto">
          <a:xfrm>
            <a:off x="3870325" y="4021138"/>
            <a:ext cx="48164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In 2006, CG fire protection engineers deployed on scene and conducted fire modeling for this major marine casualty.  They provided technical support and expertise that supported changes to international fire protection standards.  </a:t>
            </a:r>
          </a:p>
        </p:txBody>
      </p:sp>
      <p:sp>
        <p:nvSpPr>
          <p:cNvPr id="86021" name="Rectangle 2"/>
          <p:cNvSpPr>
            <a:spLocks noChangeArrowheads="1"/>
          </p:cNvSpPr>
          <p:nvPr/>
        </p:nvSpPr>
        <p:spPr bwMode="auto">
          <a:xfrm>
            <a:off x="457200" y="49213"/>
            <a:ext cx="82296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D5AC39"/>
                </a:solidFill>
                <a:latin typeface="Times New Roman" panose="02020603050405020304" pitchFamily="18" charset="0"/>
              </a:rPr>
              <a:t>Marine Fire Protection</a:t>
            </a:r>
          </a:p>
        </p:txBody>
      </p:sp>
      <p:grpSp>
        <p:nvGrpSpPr>
          <p:cNvPr id="2" name="Group 22"/>
          <p:cNvGrpSpPr>
            <a:grpSpLocks/>
          </p:cNvGrpSpPr>
          <p:nvPr/>
        </p:nvGrpSpPr>
        <p:grpSpPr bwMode="auto">
          <a:xfrm>
            <a:off x="8382000" y="6400800"/>
            <a:ext cx="682625" cy="381000"/>
            <a:chOff x="5280" y="4032"/>
            <a:chExt cx="430" cy="240"/>
          </a:xfrm>
        </p:grpSpPr>
        <p:sp>
          <p:nvSpPr>
            <p:cNvPr id="8602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6024"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par>
                                <p:cTn id="8" presetID="10" presetClass="entr" presetSubtype="0" fill="hold"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fade">
                                      <p:cBhvr>
                                        <p:cTn id="10" dur="500"/>
                                        <p:tgtEl>
                                          <p:spTgt spid="35845"/>
                                        </p:tgtEl>
                                      </p:cBhvr>
                                    </p:animEffect>
                                  </p:childTnLst>
                                </p:cTn>
                              </p:par>
                            </p:childTnLst>
                          </p:cTn>
                        </p:par>
                        <p:par>
                          <p:cTn id="11" fill="hold" nodeType="afterGroup">
                            <p:stCondLst>
                              <p:cond delay="500"/>
                            </p:stCondLst>
                            <p:childTnLst>
                              <p:par>
                                <p:cTn id="12" presetID="47"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Header Text"/>
          <p:cNvSpPr>
            <a:spLocks noGrp="1" noChangeArrowheads="1"/>
          </p:cNvSpPr>
          <p:nvPr>
            <p:ph type="title" idx="4294967295"/>
          </p:nvPr>
        </p:nvSpPr>
        <p:spPr>
          <a:xfrm>
            <a:off x="0" y="0"/>
            <a:ext cx="9144000" cy="762000"/>
          </a:xfrm>
        </p:spPr>
        <p:txBody>
          <a:bodyPr/>
          <a:lstStyle/>
          <a:p>
            <a:pPr eaLnBrk="1" hangingPunct="1"/>
            <a:r>
              <a:rPr lang="en-US" altLang="en-US" sz="3200" smtClean="0">
                <a:solidFill>
                  <a:schemeClr val="bg1"/>
                </a:solidFill>
                <a:latin typeface="Times New Roman" panose="02020603050405020304" pitchFamily="18" charset="0"/>
              </a:rPr>
              <a:t>Marine Safety Engineering Program Contacts</a:t>
            </a:r>
          </a:p>
        </p:txBody>
      </p:sp>
      <p:sp>
        <p:nvSpPr>
          <p:cNvPr id="31748" name="NAME Text"/>
          <p:cNvSpPr txBox="1">
            <a:spLocks noChangeArrowheads="1"/>
          </p:cNvSpPr>
          <p:nvPr/>
        </p:nvSpPr>
        <p:spPr bwMode="auto">
          <a:xfrm>
            <a:off x="6019800" y="838200"/>
            <a:ext cx="3001963"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Naval Architecture &amp; Marine Engineering</a:t>
            </a:r>
          </a:p>
          <a:p>
            <a:pPr eaLnBrk="1" hangingPunct="1">
              <a:spcBef>
                <a:spcPct val="0"/>
              </a:spcBef>
              <a:buFontTx/>
              <a:buNone/>
            </a:pPr>
            <a:r>
              <a:rPr lang="en-US" altLang="en-US" sz="1400" i="1" dirty="0">
                <a:solidFill>
                  <a:schemeClr val="bg1"/>
                </a:solidFill>
                <a:latin typeface="Times New Roman" panose="02020603050405020304" pitchFamily="18" charset="0"/>
              </a:rPr>
              <a:t> </a:t>
            </a:r>
          </a:p>
          <a:p>
            <a:pPr eaLnBrk="1" hangingPunct="1">
              <a:spcBef>
                <a:spcPct val="0"/>
              </a:spcBef>
              <a:buFontTx/>
              <a:buNone/>
            </a:pPr>
            <a:r>
              <a:rPr lang="en-US" altLang="en-US" sz="1400" i="1" dirty="0">
                <a:solidFill>
                  <a:schemeClr val="bg1"/>
                </a:solidFill>
                <a:latin typeface="Times New Roman" panose="02020603050405020304" pitchFamily="18" charset="0"/>
              </a:rPr>
              <a:t> </a:t>
            </a:r>
            <a:r>
              <a:rPr lang="en-US" altLang="en-US" sz="1800" dirty="0">
                <a:solidFill>
                  <a:srgbClr val="D5AC39"/>
                </a:solidFill>
                <a:latin typeface="Times New Roman" panose="02020603050405020304" pitchFamily="18" charset="0"/>
              </a:rPr>
              <a:t>LT </a:t>
            </a:r>
            <a:r>
              <a:rPr lang="en-US" altLang="en-US" sz="1800" dirty="0" smtClean="0">
                <a:solidFill>
                  <a:srgbClr val="D5AC39"/>
                </a:solidFill>
                <a:latin typeface="Times New Roman" panose="02020603050405020304" pitchFamily="18" charset="0"/>
              </a:rPr>
              <a:t>Braden Rostad</a:t>
            </a:r>
            <a:endParaRPr lang="en-US" altLang="en-US" sz="1800" dirty="0">
              <a:solidFill>
                <a:srgbClr val="D5AC39"/>
              </a:solidFill>
              <a:latin typeface="Times New Roman" panose="02020603050405020304" pitchFamily="18" charset="0"/>
            </a:endParaRPr>
          </a:p>
          <a:p>
            <a:pPr eaLnBrk="1" hangingPunct="1">
              <a:spcBef>
                <a:spcPct val="0"/>
              </a:spcBef>
              <a:buFontTx/>
              <a:buNone/>
            </a:pPr>
            <a:r>
              <a:rPr lang="en-US" altLang="en-US" sz="1400" dirty="0">
                <a:solidFill>
                  <a:srgbClr val="D5AC39"/>
                </a:solidFill>
                <a:latin typeface="Times New Roman" panose="02020603050405020304" pitchFamily="18" charset="0"/>
              </a:rPr>
              <a:t>School:   </a:t>
            </a:r>
            <a:r>
              <a:rPr lang="en-US" altLang="en-US" sz="1400" dirty="0" smtClean="0">
                <a:solidFill>
                  <a:srgbClr val="D5AC39"/>
                </a:solidFill>
                <a:latin typeface="Times New Roman" panose="02020603050405020304" pitchFamily="18" charset="0"/>
              </a:rPr>
              <a:t>North Dakota State         University</a:t>
            </a:r>
            <a:endParaRPr lang="en-US" altLang="en-US" sz="1400" dirty="0">
              <a:solidFill>
                <a:srgbClr val="D5AC39"/>
              </a:solidFill>
              <a:latin typeface="Times New Roman" panose="02020603050405020304" pitchFamily="18" charset="0"/>
            </a:endParaRPr>
          </a:p>
          <a:p>
            <a:pPr eaLnBrk="1" hangingPunct="1">
              <a:spcBef>
                <a:spcPct val="0"/>
              </a:spcBef>
              <a:buFontTx/>
              <a:buNone/>
            </a:pPr>
            <a:r>
              <a:rPr lang="en-US" altLang="en-US" sz="1400" dirty="0">
                <a:solidFill>
                  <a:srgbClr val="D5AC39"/>
                </a:solidFill>
                <a:latin typeface="Times New Roman" panose="02020603050405020304" pitchFamily="18" charset="0"/>
              </a:rPr>
              <a:t>Phone:    </a:t>
            </a:r>
            <a:r>
              <a:rPr lang="en-US" altLang="en-US" sz="1400" dirty="0" smtClean="0">
                <a:solidFill>
                  <a:srgbClr val="D5AC39"/>
                </a:solidFill>
                <a:latin typeface="Times New Roman" panose="02020603050405020304" pitchFamily="18" charset="0"/>
              </a:rPr>
              <a:t>202-372-1398</a:t>
            </a:r>
            <a:endParaRPr lang="en-US" altLang="en-US" sz="1400" dirty="0">
              <a:solidFill>
                <a:srgbClr val="D5AC39"/>
              </a:solidFill>
              <a:latin typeface="Times New Roman" panose="02020603050405020304" pitchFamily="18" charset="0"/>
            </a:endParaRPr>
          </a:p>
          <a:p>
            <a:pPr eaLnBrk="1" hangingPunct="1">
              <a:spcBef>
                <a:spcPct val="0"/>
              </a:spcBef>
              <a:buFontTx/>
              <a:buNone/>
            </a:pPr>
            <a:r>
              <a:rPr lang="en-US" altLang="en-US" sz="1400" dirty="0">
                <a:solidFill>
                  <a:srgbClr val="D5AC39"/>
                </a:solidFill>
                <a:latin typeface="Times New Roman" panose="02020603050405020304" pitchFamily="18" charset="0"/>
              </a:rPr>
              <a:t>Email:     </a:t>
            </a:r>
            <a:r>
              <a:rPr lang="en-US" altLang="en-US" sz="1400" dirty="0" smtClean="0">
                <a:solidFill>
                  <a:srgbClr val="D5AC39"/>
                </a:solidFill>
                <a:latin typeface="Times New Roman" panose="02020603050405020304" pitchFamily="18" charset="0"/>
                <a:hlinkClick r:id="rId3"/>
              </a:rPr>
              <a:t>Braden.L.Rostad@uscg.mil</a:t>
            </a:r>
            <a:endParaRPr lang="en-US" altLang="en-US" sz="1400" dirty="0">
              <a:solidFill>
                <a:srgbClr val="D5AC39"/>
              </a:solidFill>
              <a:latin typeface="Times New Roman" panose="02020603050405020304" pitchFamily="18" charset="0"/>
            </a:endParaRPr>
          </a:p>
          <a:p>
            <a:pPr eaLnBrk="1" hangingPunct="1">
              <a:spcBef>
                <a:spcPct val="0"/>
              </a:spcBef>
              <a:buFontTx/>
              <a:buNone/>
            </a:pPr>
            <a:endParaRPr lang="en-US" altLang="en-US" sz="1400" dirty="0">
              <a:solidFill>
                <a:srgbClr val="D5AC39"/>
              </a:solidFill>
              <a:latin typeface="Times New Roman" panose="02020603050405020304" pitchFamily="18" charset="0"/>
            </a:endParaRPr>
          </a:p>
        </p:txBody>
      </p:sp>
      <p:sp>
        <p:nvSpPr>
          <p:cNvPr id="31753" name="ME EE PSCE Text"/>
          <p:cNvSpPr>
            <a:spLocks noChangeArrowheads="1"/>
          </p:cNvSpPr>
          <p:nvPr/>
        </p:nvSpPr>
        <p:spPr bwMode="auto">
          <a:xfrm>
            <a:off x="1600200" y="4586288"/>
            <a:ext cx="31242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Mechanical Engineering / Electrical Power Systems &amp; Controls Engineering</a:t>
            </a:r>
          </a:p>
          <a:p>
            <a:pPr eaLnBrk="1" hangingPunct="1">
              <a:spcBef>
                <a:spcPct val="0"/>
              </a:spcBef>
              <a:buFontTx/>
              <a:buNone/>
            </a:pPr>
            <a:r>
              <a:rPr lang="en-US" altLang="en-US" sz="1400" i="1" dirty="0">
                <a:solidFill>
                  <a:schemeClr val="bg1"/>
                </a:solidFill>
                <a:latin typeface="Times New Roman" panose="02020603050405020304" pitchFamily="18" charset="0"/>
              </a:rPr>
              <a:t>   </a:t>
            </a:r>
          </a:p>
          <a:p>
            <a:pPr eaLnBrk="1" hangingPunct="1">
              <a:spcBef>
                <a:spcPct val="0"/>
              </a:spcBef>
              <a:buFontTx/>
              <a:buNone/>
            </a:pPr>
            <a:r>
              <a:rPr lang="en-US" altLang="en-US" sz="1800" dirty="0">
                <a:solidFill>
                  <a:srgbClr val="D5AC39"/>
                </a:solidFill>
                <a:latin typeface="Times New Roman" panose="02020603050405020304" pitchFamily="18" charset="0"/>
              </a:rPr>
              <a:t>LT  </a:t>
            </a:r>
            <a:r>
              <a:rPr lang="en-US" altLang="en-US" sz="1800" dirty="0" smtClean="0">
                <a:solidFill>
                  <a:srgbClr val="D5AC39"/>
                </a:solidFill>
                <a:latin typeface="Times New Roman" panose="02020603050405020304" pitchFamily="18" charset="0"/>
              </a:rPr>
              <a:t>Catherine Paris</a:t>
            </a:r>
            <a:endParaRPr lang="en-US" altLang="en-US" sz="1800" dirty="0">
              <a:solidFill>
                <a:srgbClr val="D5AC39"/>
              </a:solidFill>
              <a:latin typeface="Times New Roman" panose="02020603050405020304" pitchFamily="18" charset="0"/>
            </a:endParaRPr>
          </a:p>
          <a:p>
            <a:pPr eaLnBrk="1" hangingPunct="1">
              <a:spcBef>
                <a:spcPct val="0"/>
              </a:spcBef>
              <a:buFontTx/>
              <a:buNone/>
            </a:pPr>
            <a:r>
              <a:rPr lang="en-US" altLang="en-US" sz="1400" dirty="0">
                <a:solidFill>
                  <a:srgbClr val="D5AC39"/>
                </a:solidFill>
                <a:latin typeface="Times New Roman" panose="02020603050405020304" pitchFamily="18" charset="0"/>
              </a:rPr>
              <a:t>School:   University of South Carolina</a:t>
            </a:r>
          </a:p>
          <a:p>
            <a:pPr eaLnBrk="1" hangingPunct="1">
              <a:spcBef>
                <a:spcPct val="0"/>
              </a:spcBef>
              <a:buFontTx/>
              <a:buNone/>
            </a:pPr>
            <a:r>
              <a:rPr lang="en-US" altLang="en-US" sz="1400" dirty="0">
                <a:solidFill>
                  <a:srgbClr val="D5AC39"/>
                </a:solidFill>
                <a:latin typeface="Times New Roman" panose="02020603050405020304" pitchFamily="18" charset="0"/>
              </a:rPr>
              <a:t>Phone:    </a:t>
            </a:r>
            <a:r>
              <a:rPr lang="en-US" altLang="en-US" sz="1400" dirty="0" smtClean="0">
                <a:solidFill>
                  <a:srgbClr val="D5AC39"/>
                </a:solidFill>
                <a:latin typeface="Times New Roman" panose="02020603050405020304" pitchFamily="18" charset="0"/>
              </a:rPr>
              <a:t>202-372-1374</a:t>
            </a:r>
            <a:endParaRPr lang="en-US" altLang="en-US" sz="1400" dirty="0">
              <a:solidFill>
                <a:srgbClr val="D5AC39"/>
              </a:solidFill>
              <a:latin typeface="Times New Roman" panose="02020603050405020304" pitchFamily="18" charset="0"/>
            </a:endParaRPr>
          </a:p>
          <a:p>
            <a:pPr eaLnBrk="1" hangingPunct="1">
              <a:spcBef>
                <a:spcPct val="0"/>
              </a:spcBef>
              <a:buFontTx/>
              <a:buNone/>
            </a:pPr>
            <a:r>
              <a:rPr lang="en-US" altLang="en-US" sz="1400" dirty="0">
                <a:solidFill>
                  <a:srgbClr val="D5AC39"/>
                </a:solidFill>
                <a:latin typeface="Times New Roman" panose="02020603050405020304" pitchFamily="18" charset="0"/>
              </a:rPr>
              <a:t>Email:    </a:t>
            </a:r>
            <a:r>
              <a:rPr lang="en-US" altLang="en-US" sz="1400" dirty="0" smtClean="0">
                <a:solidFill>
                  <a:srgbClr val="D5AC39"/>
                </a:solidFill>
                <a:latin typeface="Times New Roman" panose="02020603050405020304" pitchFamily="18" charset="0"/>
                <a:hlinkClick r:id="rId4"/>
              </a:rPr>
              <a:t>Catherine.M.Paris@uscg.mil</a:t>
            </a:r>
            <a:endParaRPr lang="en-US" altLang="en-US" sz="1400" dirty="0">
              <a:solidFill>
                <a:srgbClr val="D5AC39"/>
              </a:solidFill>
              <a:latin typeface="Times New Roman" panose="02020603050405020304" pitchFamily="18" charset="0"/>
            </a:endParaRPr>
          </a:p>
          <a:p>
            <a:pPr eaLnBrk="1" hangingPunct="1">
              <a:spcBef>
                <a:spcPct val="0"/>
              </a:spcBef>
              <a:buFontTx/>
              <a:buNone/>
            </a:pPr>
            <a:endParaRPr lang="en-US" altLang="en-US" sz="1400" dirty="0">
              <a:solidFill>
                <a:srgbClr val="D5AC39"/>
              </a:solidFill>
              <a:latin typeface="Times New Roman" panose="02020603050405020304" pitchFamily="18" charset="0"/>
              <a:hlinkClick r:id="rId5"/>
            </a:endParaRPr>
          </a:p>
        </p:txBody>
      </p:sp>
      <p:sp>
        <p:nvSpPr>
          <p:cNvPr id="88069" name="Click photo text WHITE"/>
          <p:cNvSpPr txBox="1">
            <a:spLocks noChangeArrowheads="1"/>
          </p:cNvSpPr>
          <p:nvPr/>
        </p:nvSpPr>
        <p:spPr bwMode="auto">
          <a:xfrm>
            <a:off x="228600" y="6400800"/>
            <a:ext cx="411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chemeClr val="bg1"/>
                </a:solidFill>
              </a:rPr>
              <a:t>Click photo to send e-mail</a:t>
            </a:r>
          </a:p>
        </p:txBody>
      </p:sp>
      <p:sp>
        <p:nvSpPr>
          <p:cNvPr id="88070" name="Click photo text GREY"/>
          <p:cNvSpPr txBox="1">
            <a:spLocks noChangeArrowheads="1"/>
          </p:cNvSpPr>
          <p:nvPr/>
        </p:nvSpPr>
        <p:spPr bwMode="auto">
          <a:xfrm>
            <a:off x="228600" y="6400800"/>
            <a:ext cx="4114800"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solidFill>
                  <a:srgbClr val="4D4D4D"/>
                </a:solidFill>
              </a:rPr>
              <a:t>Click photo to send e-mail</a:t>
            </a:r>
          </a:p>
        </p:txBody>
      </p:sp>
      <p:sp>
        <p:nvSpPr>
          <p:cNvPr id="31785" name="Chem E text"/>
          <p:cNvSpPr>
            <a:spLocks noChangeArrowheads="1"/>
          </p:cNvSpPr>
          <p:nvPr/>
        </p:nvSpPr>
        <p:spPr bwMode="auto">
          <a:xfrm>
            <a:off x="6019800" y="2768600"/>
            <a:ext cx="3124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Chemical Engineering</a:t>
            </a:r>
          </a:p>
          <a:p>
            <a:pPr eaLnBrk="1" hangingPunct="1">
              <a:spcBef>
                <a:spcPct val="0"/>
              </a:spcBef>
              <a:buFontTx/>
              <a:buNone/>
            </a:pPr>
            <a:r>
              <a:rPr lang="en-US" altLang="en-US" sz="1400" dirty="0">
                <a:solidFill>
                  <a:srgbClr val="D5AC39"/>
                </a:solidFill>
                <a:latin typeface="Times New Roman" panose="02020603050405020304" pitchFamily="18" charset="0"/>
              </a:rPr>
              <a:t> </a:t>
            </a:r>
            <a:endParaRPr lang="en-US" altLang="en-US" sz="500" i="1" dirty="0">
              <a:solidFill>
                <a:schemeClr val="bg1"/>
              </a:solidFill>
              <a:latin typeface="Times New Roman" panose="02020603050405020304" pitchFamily="18" charset="0"/>
            </a:endParaRPr>
          </a:p>
          <a:p>
            <a:pPr eaLnBrk="1" hangingPunct="1">
              <a:spcBef>
                <a:spcPct val="0"/>
              </a:spcBef>
              <a:buFontTx/>
              <a:buNone/>
            </a:pPr>
            <a:endParaRPr lang="en-US" altLang="en-US" sz="1800" dirty="0">
              <a:solidFill>
                <a:srgbClr val="D5AC39"/>
              </a:solidFill>
              <a:latin typeface="Times New Roman" panose="02020603050405020304" pitchFamily="18" charset="0"/>
            </a:endParaRPr>
          </a:p>
          <a:p>
            <a:pPr eaLnBrk="1" hangingPunct="1">
              <a:spcBef>
                <a:spcPct val="0"/>
              </a:spcBef>
              <a:buFontTx/>
              <a:buNone/>
            </a:pPr>
            <a:r>
              <a:rPr lang="en-US" altLang="en-US" sz="1800" dirty="0">
                <a:solidFill>
                  <a:srgbClr val="D5AC39"/>
                </a:solidFill>
                <a:latin typeface="Times New Roman" panose="02020603050405020304" pitchFamily="18" charset="0"/>
              </a:rPr>
              <a:t>LT Jake Lobb</a:t>
            </a:r>
          </a:p>
          <a:p>
            <a:pPr eaLnBrk="1" hangingPunct="1">
              <a:spcBef>
                <a:spcPct val="0"/>
              </a:spcBef>
              <a:buFontTx/>
              <a:buNone/>
            </a:pPr>
            <a:r>
              <a:rPr lang="en-US" altLang="en-US" sz="1400" dirty="0">
                <a:solidFill>
                  <a:srgbClr val="D5AC39"/>
                </a:solidFill>
                <a:latin typeface="Times New Roman" panose="02020603050405020304" pitchFamily="18" charset="0"/>
              </a:rPr>
              <a:t>School:  Rice University</a:t>
            </a:r>
          </a:p>
          <a:p>
            <a:pPr eaLnBrk="1" hangingPunct="1">
              <a:spcBef>
                <a:spcPct val="0"/>
              </a:spcBef>
              <a:buFontTx/>
              <a:buNone/>
            </a:pPr>
            <a:r>
              <a:rPr lang="en-US" altLang="en-US" sz="1400" dirty="0">
                <a:solidFill>
                  <a:srgbClr val="D5AC39"/>
                </a:solidFill>
                <a:latin typeface="Times New Roman" panose="02020603050405020304" pitchFamily="18" charset="0"/>
              </a:rPr>
              <a:t>Phone:    202-372-1428</a:t>
            </a:r>
          </a:p>
          <a:p>
            <a:pPr eaLnBrk="1" hangingPunct="1">
              <a:spcBef>
                <a:spcPct val="0"/>
              </a:spcBef>
              <a:buFontTx/>
              <a:buNone/>
            </a:pPr>
            <a:r>
              <a:rPr lang="en-US" altLang="en-US" sz="1400" dirty="0">
                <a:solidFill>
                  <a:srgbClr val="D5AC39"/>
                </a:solidFill>
                <a:latin typeface="Times New Roman" panose="02020603050405020304" pitchFamily="18" charset="0"/>
              </a:rPr>
              <a:t>Email:     </a:t>
            </a:r>
            <a:r>
              <a:rPr lang="en-US" altLang="en-US" sz="1400" dirty="0">
                <a:solidFill>
                  <a:srgbClr val="D5AC39"/>
                </a:solidFill>
                <a:latin typeface="Times New Roman" panose="02020603050405020304" pitchFamily="18" charset="0"/>
                <a:hlinkClick r:id="rId6"/>
              </a:rPr>
              <a:t>Jake.R.Lobb2@uscg.mil</a:t>
            </a:r>
            <a:endParaRPr lang="en-US" altLang="en-US" sz="1400" dirty="0">
              <a:solidFill>
                <a:srgbClr val="D5AC39"/>
              </a:solidFill>
              <a:latin typeface="Times New Roman" panose="02020603050405020304" pitchFamily="18" charset="0"/>
            </a:endParaRPr>
          </a:p>
          <a:p>
            <a:pPr eaLnBrk="1" hangingPunct="1">
              <a:spcBef>
                <a:spcPct val="0"/>
              </a:spcBef>
              <a:buFontTx/>
              <a:buNone/>
            </a:pPr>
            <a:endParaRPr lang="en-US" altLang="en-US" sz="1400" dirty="0">
              <a:solidFill>
                <a:srgbClr val="D5AC39"/>
              </a:solidFill>
              <a:latin typeface="Times New Roman" panose="02020603050405020304" pitchFamily="18" charset="0"/>
            </a:endParaRPr>
          </a:p>
        </p:txBody>
      </p:sp>
      <p:grpSp>
        <p:nvGrpSpPr>
          <p:cNvPr id="3" name="Button"/>
          <p:cNvGrpSpPr>
            <a:grpSpLocks/>
          </p:cNvGrpSpPr>
          <p:nvPr/>
        </p:nvGrpSpPr>
        <p:grpSpPr bwMode="auto">
          <a:xfrm>
            <a:off x="8382000" y="6400800"/>
            <a:ext cx="682625" cy="381000"/>
            <a:chOff x="5280" y="4032"/>
            <a:chExt cx="430" cy="240"/>
          </a:xfrm>
        </p:grpSpPr>
        <p:sp>
          <p:nvSpPr>
            <p:cNvPr id="8807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808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
        <p:nvSpPr>
          <p:cNvPr id="26" name="FPE Text"/>
          <p:cNvSpPr txBox="1">
            <a:spLocks noChangeArrowheads="1"/>
          </p:cNvSpPr>
          <p:nvPr/>
        </p:nvSpPr>
        <p:spPr bwMode="auto">
          <a:xfrm>
            <a:off x="5989638" y="4572000"/>
            <a:ext cx="3001962"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Fire Protection Engineering</a:t>
            </a:r>
          </a:p>
          <a:p>
            <a:pPr eaLnBrk="1" hangingPunct="1">
              <a:spcBef>
                <a:spcPct val="0"/>
              </a:spcBef>
              <a:buFontTx/>
              <a:buNone/>
            </a:pPr>
            <a:endParaRPr lang="en-US" altLang="en-US" sz="1400" i="1" dirty="0">
              <a:solidFill>
                <a:schemeClr val="bg1"/>
              </a:solidFill>
              <a:latin typeface="Times New Roman" panose="02020603050405020304" pitchFamily="18" charset="0"/>
            </a:endParaRPr>
          </a:p>
          <a:p>
            <a:pPr eaLnBrk="1" hangingPunct="1">
              <a:spcBef>
                <a:spcPct val="0"/>
              </a:spcBef>
              <a:buFontTx/>
              <a:buNone/>
            </a:pPr>
            <a:endParaRPr lang="en-US" altLang="en-US" sz="1400" i="1" dirty="0">
              <a:solidFill>
                <a:schemeClr val="bg1"/>
              </a:solidFill>
              <a:latin typeface="Times New Roman" panose="02020603050405020304" pitchFamily="18" charset="0"/>
            </a:endParaRPr>
          </a:p>
          <a:p>
            <a:pPr eaLnBrk="1" hangingPunct="1">
              <a:spcBef>
                <a:spcPct val="0"/>
              </a:spcBef>
              <a:buFontTx/>
              <a:buNone/>
            </a:pPr>
            <a:r>
              <a:rPr lang="en-US" altLang="en-US" sz="1800" dirty="0">
                <a:solidFill>
                  <a:srgbClr val="D5AC39"/>
                </a:solidFill>
                <a:latin typeface="Times New Roman" panose="02020603050405020304" pitchFamily="18" charset="0"/>
              </a:rPr>
              <a:t>LT </a:t>
            </a:r>
            <a:r>
              <a:rPr lang="en-US" altLang="en-US" sz="1800" dirty="0" smtClean="0">
                <a:solidFill>
                  <a:srgbClr val="D5AC39"/>
                </a:solidFill>
                <a:latin typeface="Times New Roman" panose="02020603050405020304" pitchFamily="18" charset="0"/>
              </a:rPr>
              <a:t>Alexandra Miller</a:t>
            </a:r>
            <a:endParaRPr lang="en-US" altLang="en-US" sz="1800" dirty="0">
              <a:solidFill>
                <a:srgbClr val="D5AC39"/>
              </a:solidFill>
              <a:latin typeface="Times New Roman" panose="02020603050405020304" pitchFamily="18" charset="0"/>
            </a:endParaRPr>
          </a:p>
          <a:p>
            <a:pPr eaLnBrk="1" hangingPunct="1">
              <a:spcBef>
                <a:spcPct val="0"/>
              </a:spcBef>
              <a:buFontTx/>
              <a:buNone/>
            </a:pPr>
            <a:r>
              <a:rPr lang="en-US" altLang="en-US" sz="1400" dirty="0">
                <a:solidFill>
                  <a:srgbClr val="D5AC39"/>
                </a:solidFill>
                <a:latin typeface="Times New Roman" panose="02020603050405020304" pitchFamily="18" charset="0"/>
              </a:rPr>
              <a:t>School: </a:t>
            </a:r>
            <a:r>
              <a:rPr lang="en-US" altLang="en-US" sz="1400" dirty="0" smtClean="0">
                <a:solidFill>
                  <a:srgbClr val="D5AC39"/>
                </a:solidFill>
                <a:latin typeface="Times New Roman" panose="02020603050405020304" pitchFamily="18" charset="0"/>
              </a:rPr>
              <a:t>Worcester Polytechnic Institute</a:t>
            </a:r>
            <a:endParaRPr lang="en-US" altLang="en-US" sz="1400" dirty="0">
              <a:solidFill>
                <a:srgbClr val="D5AC39"/>
              </a:solidFill>
              <a:latin typeface="Times New Roman" panose="02020603050405020304" pitchFamily="18" charset="0"/>
            </a:endParaRPr>
          </a:p>
          <a:p>
            <a:pPr eaLnBrk="1" hangingPunct="1">
              <a:spcBef>
                <a:spcPct val="0"/>
              </a:spcBef>
              <a:buFontTx/>
              <a:buNone/>
            </a:pPr>
            <a:r>
              <a:rPr lang="en-US" altLang="en-US" sz="1400" dirty="0" smtClean="0">
                <a:solidFill>
                  <a:srgbClr val="D5AC39"/>
                </a:solidFill>
                <a:latin typeface="Times New Roman" panose="02020603050405020304" pitchFamily="18" charset="0"/>
              </a:rPr>
              <a:t>Phone</a:t>
            </a:r>
            <a:r>
              <a:rPr lang="en-US" altLang="en-US" sz="1400" dirty="0">
                <a:solidFill>
                  <a:srgbClr val="D5AC39"/>
                </a:solidFill>
                <a:latin typeface="Times New Roman" panose="02020603050405020304" pitchFamily="18" charset="0"/>
              </a:rPr>
              <a:t>:    </a:t>
            </a:r>
            <a:r>
              <a:rPr lang="en-US" altLang="en-US" sz="1400" dirty="0" smtClean="0">
                <a:solidFill>
                  <a:srgbClr val="D5AC39"/>
                </a:solidFill>
                <a:latin typeface="Times New Roman" panose="02020603050405020304" pitchFamily="18" charset="0"/>
              </a:rPr>
              <a:t>202-372-1356</a:t>
            </a:r>
            <a:endParaRPr lang="en-US" altLang="en-US" sz="1400" dirty="0">
              <a:solidFill>
                <a:srgbClr val="D5AC39"/>
              </a:solidFill>
              <a:latin typeface="Times New Roman" panose="02020603050405020304" pitchFamily="18" charset="0"/>
            </a:endParaRPr>
          </a:p>
          <a:p>
            <a:pPr eaLnBrk="1" hangingPunct="1">
              <a:spcBef>
                <a:spcPct val="0"/>
              </a:spcBef>
              <a:buFontTx/>
              <a:buNone/>
            </a:pPr>
            <a:r>
              <a:rPr lang="en-US" altLang="en-US" sz="1400" dirty="0">
                <a:solidFill>
                  <a:srgbClr val="D5AC39"/>
                </a:solidFill>
                <a:latin typeface="Times New Roman" panose="02020603050405020304" pitchFamily="18" charset="0"/>
              </a:rPr>
              <a:t>Email:  </a:t>
            </a:r>
            <a:r>
              <a:rPr lang="en-US" altLang="en-US" sz="1400" dirty="0" smtClean="0">
                <a:solidFill>
                  <a:srgbClr val="D5AC39"/>
                </a:solidFill>
                <a:latin typeface="Times New Roman" panose="02020603050405020304" pitchFamily="18" charset="0"/>
                <a:hlinkClick r:id="rId7"/>
              </a:rPr>
              <a:t>Alexandra.s.miller@uscg.mil</a:t>
            </a:r>
            <a:endParaRPr lang="en-US" altLang="en-US" sz="1400" dirty="0">
              <a:solidFill>
                <a:srgbClr val="D5AC39"/>
              </a:solidFill>
              <a:latin typeface="Times New Roman" panose="02020603050405020304" pitchFamily="18" charset="0"/>
            </a:endParaRPr>
          </a:p>
        </p:txBody>
      </p:sp>
      <p:pic>
        <p:nvPicPr>
          <p:cNvPr id="18" name="5-PS Emblem Pic" descr="CG-5PS.Emblem.Color.300.DPI.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990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Murphy Pic">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43200"/>
            <a:ext cx="1200150" cy="160020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hlinkClick r:id="rId11"/>
          </p:cNvPr>
          <p:cNvPicPr>
            <a:picLocks noChangeAspect="1"/>
          </p:cNvPicPr>
          <p:nvPr/>
        </p:nvPicPr>
        <p:blipFill>
          <a:blip r:embed="rId12"/>
          <a:stretch>
            <a:fillRect/>
          </a:stretch>
        </p:blipFill>
        <p:spPr>
          <a:xfrm>
            <a:off x="4724401" y="948489"/>
            <a:ext cx="1200150" cy="1600200"/>
          </a:xfrm>
          <a:prstGeom prst="rect">
            <a:avLst/>
          </a:prstGeom>
          <a:ln w="19050">
            <a:solidFill>
              <a:srgbClr val="FF0000"/>
            </a:solidFill>
          </a:ln>
        </p:spPr>
      </p:pic>
      <p:pic>
        <p:nvPicPr>
          <p:cNvPr id="1026" name="Picture 2" descr="IMG_1841">
            <a:hlinkClick r:id="rId7"/>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563" r="10019"/>
          <a:stretch/>
        </p:blipFill>
        <p:spPr bwMode="auto">
          <a:xfrm>
            <a:off x="4721578" y="4706938"/>
            <a:ext cx="1202972" cy="155958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748"/>
                                        </p:tgtEl>
                                        <p:attrNameLst>
                                          <p:attrName>style.visibility</p:attrName>
                                        </p:attrNameLst>
                                      </p:cBhvr>
                                      <p:to>
                                        <p:strVal val="visible"/>
                                      </p:to>
                                    </p:set>
                                    <p:animEffect transition="in" filter="fade">
                                      <p:cBhvr>
                                        <p:cTn id="10" dur="500"/>
                                        <p:tgtEl>
                                          <p:spTgt spid="31748"/>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785"/>
                                        </p:tgtEl>
                                        <p:attrNameLst>
                                          <p:attrName>style.visibility</p:attrName>
                                        </p:attrNameLst>
                                      </p:cBhvr>
                                      <p:to>
                                        <p:strVal val="visible"/>
                                      </p:to>
                                    </p:set>
                                    <p:animEffect transition="in" filter="fade">
                                      <p:cBhvr>
                                        <p:cTn id="17" dur="500"/>
                                        <p:tgtEl>
                                          <p:spTgt spid="3178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753"/>
                                        </p:tgtEl>
                                        <p:attrNameLst>
                                          <p:attrName>style.visibility</p:attrName>
                                        </p:attrNameLst>
                                      </p:cBhvr>
                                      <p:to>
                                        <p:strVal val="visible"/>
                                      </p:to>
                                    </p:set>
                                    <p:animEffect transition="in" filter="fade">
                                      <p:cBhvr>
                                        <p:cTn id="20" dur="500"/>
                                        <p:tgtEl>
                                          <p:spTgt spid="317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nodeType="afterGroup">
                            <p:stCondLst>
                              <p:cond delay="1000"/>
                            </p:stCondLst>
                            <p:childTnLst>
                              <p:par>
                                <p:cTn id="25" presetID="47"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53" grpId="0"/>
      <p:bldP spid="3178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520700" y="-152400"/>
            <a:ext cx="8229600" cy="1143000"/>
          </a:xfrm>
        </p:spPr>
        <p:txBody>
          <a:bodyPr/>
          <a:lstStyle/>
          <a:p>
            <a:pPr eaLnBrk="1" hangingPunct="1"/>
            <a:r>
              <a:rPr lang="en-US" altLang="en-US" smtClean="0">
                <a:solidFill>
                  <a:srgbClr val="D5AC39"/>
                </a:solidFill>
                <a:latin typeface="Times New Roman" panose="02020603050405020304" pitchFamily="18" charset="0"/>
              </a:rPr>
              <a:t>Applicant Resources</a:t>
            </a:r>
          </a:p>
        </p:txBody>
      </p:sp>
      <p:sp>
        <p:nvSpPr>
          <p:cNvPr id="90115" name="Text Box 11"/>
          <p:cNvSpPr txBox="1">
            <a:spLocks noChangeArrowheads="1"/>
          </p:cNvSpPr>
          <p:nvPr/>
        </p:nvSpPr>
        <p:spPr bwMode="auto">
          <a:xfrm>
            <a:off x="311150" y="914400"/>
            <a:ext cx="8361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33800" name="Text Box 12"/>
          <p:cNvSpPr txBox="1">
            <a:spLocks noChangeArrowheads="1"/>
          </p:cNvSpPr>
          <p:nvPr/>
        </p:nvSpPr>
        <p:spPr bwMode="auto">
          <a:xfrm>
            <a:off x="304800" y="838200"/>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solidFill>
                  <a:srgbClr val="D5AC39"/>
                </a:solidFill>
                <a:latin typeface="Times New Roman" panose="02020603050405020304" pitchFamily="18" charset="0"/>
              </a:rPr>
              <a:t>Look for the ALCOAST soliciting applications in </a:t>
            </a:r>
            <a:r>
              <a:rPr lang="en-US" altLang="en-US" sz="1600">
                <a:solidFill>
                  <a:srgbClr val="D5AC39"/>
                </a:solidFill>
                <a:latin typeface="Times New Roman" panose="02020603050405020304" pitchFamily="18" charset="0"/>
              </a:rPr>
              <a:t>April </a:t>
            </a:r>
            <a:r>
              <a:rPr lang="en-US" altLang="en-US" sz="1600" smtClean="0">
                <a:solidFill>
                  <a:srgbClr val="D5AC39"/>
                </a:solidFill>
                <a:latin typeface="Times New Roman" panose="02020603050405020304" pitchFamily="18" charset="0"/>
              </a:rPr>
              <a:t>2020.  </a:t>
            </a:r>
            <a:r>
              <a:rPr lang="en-US" altLang="en-US" sz="1600" dirty="0">
                <a:solidFill>
                  <a:srgbClr val="D5AC39"/>
                </a:solidFill>
                <a:latin typeface="Times New Roman" panose="02020603050405020304" pitchFamily="18" charset="0"/>
              </a:rPr>
              <a:t>Several programs will solicit applicants in the same time period.  Look for the one from the Deputy Commandant for Operations which includes Marine Safety graduate programs.  It will include more detailed information.  In the meantime, make sure your CGPC Personnel Data Record that contains your OERs, Awards, and undergraduate transcripts is up-to-date.  If you have any questions, please contact LT </a:t>
            </a:r>
            <a:r>
              <a:rPr lang="en-US" altLang="en-US" sz="1600" dirty="0" smtClean="0">
                <a:solidFill>
                  <a:srgbClr val="D5AC39"/>
                </a:solidFill>
                <a:latin typeface="Times New Roman" panose="02020603050405020304" pitchFamily="18" charset="0"/>
              </a:rPr>
              <a:t>Braden Rostad at </a:t>
            </a:r>
            <a:r>
              <a:rPr lang="en-US" altLang="en-US" sz="1600" dirty="0">
                <a:solidFill>
                  <a:srgbClr val="D5AC39"/>
                </a:solidFill>
                <a:latin typeface="Times New Roman" panose="02020603050405020304" pitchFamily="18" charset="0"/>
              </a:rPr>
              <a:t>(202) </a:t>
            </a:r>
            <a:r>
              <a:rPr lang="en-US" altLang="en-US" sz="1600" dirty="0" smtClean="0">
                <a:solidFill>
                  <a:srgbClr val="D5AC39"/>
                </a:solidFill>
                <a:latin typeface="Times New Roman" panose="02020603050405020304" pitchFamily="18" charset="0"/>
              </a:rPr>
              <a:t>372-1398 </a:t>
            </a:r>
            <a:r>
              <a:rPr lang="en-US" altLang="en-US" sz="1600" dirty="0">
                <a:solidFill>
                  <a:srgbClr val="D5AC39"/>
                </a:solidFill>
                <a:latin typeface="Times New Roman" panose="02020603050405020304" pitchFamily="18" charset="0"/>
              </a:rPr>
              <a:t>or </a:t>
            </a:r>
            <a:r>
              <a:rPr lang="en-US" altLang="en-US" sz="1600" dirty="0" smtClean="0">
                <a:solidFill>
                  <a:srgbClr val="D5AC39"/>
                </a:solidFill>
                <a:latin typeface="Times New Roman" panose="02020603050405020304" pitchFamily="18" charset="0"/>
                <a:hlinkClick r:id="rId3"/>
              </a:rPr>
              <a:t>Braden.L.Rostad@uscg.mil</a:t>
            </a:r>
            <a:r>
              <a:rPr lang="en-US" altLang="en-US" sz="1600" dirty="0" smtClean="0">
                <a:solidFill>
                  <a:srgbClr val="D5AC39"/>
                </a:solidFill>
                <a:latin typeface="Times New Roman" panose="02020603050405020304" pitchFamily="18" charset="0"/>
              </a:rPr>
              <a:t>.  </a:t>
            </a:r>
            <a:r>
              <a:rPr lang="en-US" altLang="en-US" sz="1600" dirty="0">
                <a:solidFill>
                  <a:srgbClr val="D5AC39"/>
                </a:solidFill>
                <a:latin typeface="Times New Roman" panose="02020603050405020304" pitchFamily="18" charset="0"/>
              </a:rPr>
              <a:t>In addition, check out the info at the links below and feel free to contact any of the listed Program Managers on the previous page, or POCs at MSC below .  </a:t>
            </a:r>
          </a:p>
          <a:p>
            <a:pPr eaLnBrk="1" hangingPunct="1">
              <a:spcBef>
                <a:spcPct val="0"/>
              </a:spcBef>
              <a:buFontTx/>
              <a:buNone/>
            </a:pPr>
            <a:endParaRPr lang="en-US" altLang="en-US" sz="1600" dirty="0">
              <a:solidFill>
                <a:srgbClr val="D5AC39"/>
              </a:solidFill>
              <a:latin typeface="Times New Roman" panose="02020603050405020304" pitchFamily="18" charset="0"/>
            </a:endParaRPr>
          </a:p>
          <a:p>
            <a:pPr eaLnBrk="1" hangingPunct="1">
              <a:spcBef>
                <a:spcPct val="0"/>
              </a:spcBef>
              <a:buFontTx/>
              <a:buNone/>
            </a:pPr>
            <a:r>
              <a:rPr lang="en-US" altLang="en-US" sz="1600" dirty="0">
                <a:solidFill>
                  <a:srgbClr val="D5AC39"/>
                </a:solidFill>
                <a:latin typeface="Times New Roman" panose="02020603050405020304" pitchFamily="18" charset="0"/>
              </a:rPr>
              <a:t>Best of Luck!</a:t>
            </a:r>
          </a:p>
        </p:txBody>
      </p:sp>
      <p:grpSp>
        <p:nvGrpSpPr>
          <p:cNvPr id="2" name="Group 26"/>
          <p:cNvGrpSpPr>
            <a:grpSpLocks/>
          </p:cNvGrpSpPr>
          <p:nvPr/>
        </p:nvGrpSpPr>
        <p:grpSpPr bwMode="auto">
          <a:xfrm>
            <a:off x="8382000" y="6400800"/>
            <a:ext cx="682625" cy="381000"/>
            <a:chOff x="5280" y="4032"/>
            <a:chExt cx="430" cy="240"/>
          </a:xfrm>
        </p:grpSpPr>
        <p:sp>
          <p:nvSpPr>
            <p:cNvPr id="9012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90126" name="AutoShape 61">
              <a:hlinkClick r:id="rId4"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Home</a:t>
              </a:r>
            </a:p>
          </p:txBody>
        </p:sp>
      </p:grpSp>
      <p:sp>
        <p:nvSpPr>
          <p:cNvPr id="9" name="Text Box 7"/>
          <p:cNvSpPr txBox="1">
            <a:spLocks noChangeArrowheads="1"/>
          </p:cNvSpPr>
          <p:nvPr/>
        </p:nvSpPr>
        <p:spPr bwMode="auto">
          <a:xfrm>
            <a:off x="304800" y="3200400"/>
            <a:ext cx="842645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i="1" dirty="0">
                <a:solidFill>
                  <a:schemeClr val="bg1"/>
                </a:solidFill>
                <a:latin typeface="Times New Roman" panose="02020603050405020304" pitchFamily="18" charset="0"/>
              </a:rPr>
              <a:t>Advanced Education Webpage:</a:t>
            </a:r>
          </a:p>
          <a:p>
            <a:pPr eaLnBrk="1" hangingPunct="1">
              <a:spcBef>
                <a:spcPct val="50000"/>
              </a:spcBef>
              <a:buFontTx/>
              <a:buNone/>
            </a:pPr>
            <a:r>
              <a:rPr lang="en-US" altLang="en-US" sz="1600" dirty="0">
                <a:solidFill>
                  <a:srgbClr val="D5AC39"/>
                </a:solidFill>
                <a:latin typeface="Times New Roman" panose="02020603050405020304" pitchFamily="18" charset="0"/>
                <a:hlinkClick r:id="rId5"/>
              </a:rPr>
              <a:t>https://www.dco.uscg.mil/CG-ENG/Recruiting/</a:t>
            </a:r>
            <a:endParaRPr lang="en-US" altLang="en-US" sz="1600" dirty="0">
              <a:solidFill>
                <a:srgbClr val="D5AC39"/>
              </a:solidFill>
              <a:latin typeface="Times New Roman" panose="02020603050405020304" pitchFamily="18" charset="0"/>
            </a:endParaRPr>
          </a:p>
          <a:p>
            <a:pPr eaLnBrk="1" hangingPunct="1">
              <a:spcBef>
                <a:spcPct val="50000"/>
              </a:spcBef>
              <a:buFontTx/>
              <a:buNone/>
            </a:pPr>
            <a:endParaRPr lang="en-US" altLang="en-US" sz="1600" b="1" i="1" dirty="0">
              <a:solidFill>
                <a:schemeClr val="bg1"/>
              </a:solidFill>
              <a:latin typeface="Times New Roman" panose="02020603050405020304" pitchFamily="18" charset="0"/>
            </a:endParaRPr>
          </a:p>
          <a:p>
            <a:pPr eaLnBrk="1" hangingPunct="1">
              <a:spcBef>
                <a:spcPct val="50000"/>
              </a:spcBef>
              <a:buFontTx/>
              <a:buNone/>
            </a:pPr>
            <a:r>
              <a:rPr lang="en-US" altLang="en-US" sz="1600" b="1" i="1" dirty="0">
                <a:solidFill>
                  <a:schemeClr val="bg1"/>
                </a:solidFill>
                <a:latin typeface="Times New Roman" panose="02020603050405020304" pitchFamily="18" charset="0"/>
              </a:rPr>
              <a:t>Additional POCs by program at MSC </a:t>
            </a:r>
            <a:r>
              <a:rPr lang="en-US" altLang="en-US" sz="1200" b="1" i="1" dirty="0">
                <a:solidFill>
                  <a:schemeClr val="bg1"/>
                </a:solidFill>
                <a:latin typeface="Times New Roman" panose="02020603050405020304" pitchFamily="18" charset="0"/>
              </a:rPr>
              <a:t>(for questions regarding work done by our MSC engineers)</a:t>
            </a:r>
            <a:r>
              <a:rPr lang="en-US" altLang="en-US" sz="1600" dirty="0">
                <a:solidFill>
                  <a:schemeClr val="bg1"/>
                </a:solidFill>
                <a:latin typeface="Times New Roman" panose="02020603050405020304" pitchFamily="18" charset="0"/>
              </a:rPr>
              <a:t>:</a:t>
            </a:r>
          </a:p>
          <a:p>
            <a:pPr eaLnBrk="1" hangingPunct="1">
              <a:spcBef>
                <a:spcPct val="50000"/>
              </a:spcBef>
              <a:buFontTx/>
              <a:buNone/>
            </a:pPr>
            <a:r>
              <a:rPr lang="en-US" altLang="en-US" sz="1400" dirty="0">
                <a:solidFill>
                  <a:schemeClr val="bg1"/>
                </a:solidFill>
                <a:latin typeface="Times New Roman" panose="02020603050405020304" pitchFamily="18" charset="0"/>
              </a:rPr>
              <a:t>Naval Architecture and Marine Engineering:  	             LT Kelly Berry, </a:t>
            </a:r>
            <a:r>
              <a:rPr lang="en-US" altLang="en-US" sz="1400" dirty="0">
                <a:solidFill>
                  <a:schemeClr val="bg1"/>
                </a:solidFill>
                <a:latin typeface="Times New Roman" panose="02020603050405020304" pitchFamily="18" charset="0"/>
                <a:hlinkClick r:id="rId6"/>
              </a:rPr>
              <a:t>Kelly.C.Berry@uscg.mil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Chemical Engineering:		            	             LT Ariana </a:t>
            </a:r>
            <a:r>
              <a:rPr lang="en-US" altLang="en-US" sz="1400" dirty="0" err="1">
                <a:solidFill>
                  <a:schemeClr val="bg1"/>
                </a:solidFill>
                <a:latin typeface="Times New Roman" panose="02020603050405020304" pitchFamily="18" charset="0"/>
              </a:rPr>
              <a:t>Mohnke</a:t>
            </a:r>
            <a:r>
              <a:rPr lang="en-US" altLang="en-US" sz="1400" dirty="0">
                <a:solidFill>
                  <a:schemeClr val="bg1"/>
                </a:solidFill>
                <a:latin typeface="Times New Roman" panose="02020603050405020304" pitchFamily="18" charset="0"/>
              </a:rPr>
              <a:t>, </a:t>
            </a:r>
            <a:r>
              <a:rPr lang="en-US" altLang="en-US" sz="1400" dirty="0">
                <a:solidFill>
                  <a:schemeClr val="bg1"/>
                </a:solidFill>
                <a:latin typeface="Times New Roman" panose="02020603050405020304" pitchFamily="18" charset="0"/>
                <a:hlinkClick r:id="rId7"/>
              </a:rPr>
              <a:t>Ariana.L.Mohnke@uscg.mil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Fire Protection Engineering: 		             </a:t>
            </a:r>
            <a:r>
              <a:rPr lang="en-US" altLang="en-US" sz="1400" dirty="0" smtClean="0">
                <a:solidFill>
                  <a:schemeClr val="bg1"/>
                </a:solidFill>
                <a:latin typeface="Times New Roman" panose="02020603050405020304" pitchFamily="18" charset="0"/>
              </a:rPr>
              <a:t>LT Katherine Ahrens, </a:t>
            </a:r>
            <a:r>
              <a:rPr lang="en-US" altLang="en-US" sz="1400" dirty="0" smtClean="0">
                <a:solidFill>
                  <a:schemeClr val="bg1"/>
                </a:solidFill>
                <a:latin typeface="Times New Roman" panose="02020603050405020304" pitchFamily="18" charset="0"/>
                <a:hlinkClick r:id="rId8"/>
              </a:rPr>
              <a:t>Katherine.L.Ahrens@uscg.mil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Electrical Power Systems &amp; Controls </a:t>
            </a:r>
            <a:r>
              <a:rPr lang="en-US" altLang="en-US" sz="1400" dirty="0" smtClean="0">
                <a:solidFill>
                  <a:schemeClr val="bg1"/>
                </a:solidFill>
                <a:latin typeface="Times New Roman" panose="02020603050405020304" pitchFamily="18" charset="0"/>
              </a:rPr>
              <a:t>Engineering:              LT Boone </a:t>
            </a:r>
            <a:r>
              <a:rPr lang="en-US" altLang="en-US" sz="1400" dirty="0" err="1" smtClean="0">
                <a:solidFill>
                  <a:schemeClr val="bg1"/>
                </a:solidFill>
                <a:latin typeface="Times New Roman" panose="02020603050405020304" pitchFamily="18" charset="0"/>
              </a:rPr>
              <a:t>Swanberg</a:t>
            </a:r>
            <a:r>
              <a:rPr lang="en-US" altLang="en-US" sz="1400" dirty="0" smtClean="0">
                <a:solidFill>
                  <a:schemeClr val="bg1"/>
                </a:solidFill>
                <a:latin typeface="Times New Roman" panose="02020603050405020304" pitchFamily="18" charset="0"/>
              </a:rPr>
              <a:t>, </a:t>
            </a:r>
            <a:r>
              <a:rPr lang="en-US" altLang="en-US" sz="1400" u="sng" dirty="0" smtClean="0">
                <a:solidFill>
                  <a:schemeClr val="accent1">
                    <a:lumMod val="50000"/>
                  </a:schemeClr>
                </a:solidFill>
                <a:latin typeface="Times New Roman" panose="02020603050405020304" pitchFamily="18" charset="0"/>
              </a:rPr>
              <a:t>Boone.T.Swanberg</a:t>
            </a:r>
            <a:r>
              <a:rPr lang="en-US" altLang="en-US" sz="1400" dirty="0" smtClean="0">
                <a:solidFill>
                  <a:schemeClr val="bg1"/>
                </a:solidFill>
                <a:latin typeface="Times New Roman" panose="02020603050405020304" pitchFamily="18" charset="0"/>
                <a:hlinkClick r:id="rId9"/>
              </a:rPr>
              <a:t>@uscg.mil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Mechanical Engineering:			             LT Amanda Hamlet, </a:t>
            </a:r>
            <a:r>
              <a:rPr lang="en-US" altLang="en-US" sz="1400" dirty="0" smtClean="0">
                <a:solidFill>
                  <a:schemeClr val="bg1"/>
                </a:solidFill>
                <a:latin typeface="Times New Roman" panose="02020603050405020304" pitchFamily="18" charset="0"/>
                <a:hlinkClick r:id="rId10"/>
              </a:rPr>
              <a:t>Amanda.M.Hamlet@uscg.mil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endParaRPr lang="en-US" altLang="en-US" sz="1400" dirty="0">
              <a:solidFill>
                <a:schemeClr val="bg1"/>
              </a:solidFill>
              <a:latin typeface="Times New Roman" panose="02020603050405020304" pitchFamily="18" charset="0"/>
            </a:endParaRPr>
          </a:p>
        </p:txBody>
      </p:sp>
      <p:pic>
        <p:nvPicPr>
          <p:cNvPr id="14" name="Picture 13" descr="CG-5PS.Emblem.Color.300.DPI.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2819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82659" y="2779329"/>
            <a:ext cx="1451741" cy="1451741"/>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fade">
                                      <p:cBhvr>
                                        <p:cTn id="7" dur="500"/>
                                        <p:tgtEl>
                                          <p:spTgt spid="3380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4" name="Oval 12 White Aura"/>
          <p:cNvSpPr>
            <a:spLocks noChangeArrowheads="1"/>
          </p:cNvSpPr>
          <p:nvPr/>
        </p:nvSpPr>
        <p:spPr bwMode="auto">
          <a:xfrm>
            <a:off x="2057400" y="914400"/>
            <a:ext cx="5029200" cy="5029200"/>
          </a:xfrm>
          <a:prstGeom prst="ellipse">
            <a:avLst/>
          </a:prstGeom>
          <a:gradFill rotWithShape="1">
            <a:gsLst>
              <a:gs pos="0">
                <a:schemeClr val="bg1"/>
              </a:gs>
              <a:gs pos="100000">
                <a:schemeClr val="bg1">
                  <a:gamma/>
                  <a:shade val="46275"/>
                  <a:invGamma/>
                  <a:alpha val="5000"/>
                </a:schemeClr>
              </a:gs>
            </a:gsLst>
            <a:path path="shape">
              <a:fillToRect l="50000" t="50000" r="50000" b="50000"/>
            </a:path>
          </a:gradFill>
          <a:ln w="9525">
            <a:noFill/>
            <a:round/>
            <a:headEnd/>
            <a:tailEnd/>
          </a:ln>
          <a:effectLst/>
        </p:spPr>
        <p:txBody>
          <a:bodyPr wrap="none" anchor="ctr"/>
          <a:lstStyle/>
          <a:p>
            <a:pPr eaLnBrk="1" hangingPunct="1">
              <a:defRPr/>
            </a:pPr>
            <a:endParaRPr lang="en-US">
              <a:latin typeface="Arial" charset="0"/>
              <a:cs typeface="+mn-cs"/>
            </a:endParaRPr>
          </a:p>
        </p:txBody>
      </p:sp>
      <p:sp>
        <p:nvSpPr>
          <p:cNvPr id="13329" name="Text Box 17 Be One of the Best"/>
          <p:cNvSpPr txBox="1">
            <a:spLocks noChangeArrowheads="1"/>
          </p:cNvSpPr>
          <p:nvPr/>
        </p:nvSpPr>
        <p:spPr bwMode="auto">
          <a:xfrm>
            <a:off x="1676400" y="2773363"/>
            <a:ext cx="5791200" cy="1311275"/>
          </a:xfrm>
          <a:prstGeom prst="rect">
            <a:avLst/>
          </a:prstGeom>
          <a:noFill/>
          <a:ln w="9525">
            <a:noFill/>
            <a:miter lim="800000"/>
            <a:headEnd/>
            <a:tailEnd/>
          </a:ln>
          <a:effectLst/>
        </p:spPr>
        <p:txBody>
          <a:bodyPr>
            <a:spAutoFit/>
          </a:bodyPr>
          <a:lstStyle/>
          <a:p>
            <a:pPr algn="ctr" eaLnBrk="1" hangingPunct="1">
              <a:spcBef>
                <a:spcPct val="50000"/>
              </a:spcBef>
              <a:defRPr/>
            </a:pPr>
            <a:endParaRPr lang="en-US" sz="2000" dirty="0">
              <a:solidFill>
                <a:schemeClr val="bg2"/>
              </a:solidFill>
              <a:latin typeface="Copperplate Gothic Bold" pitchFamily="34" charset="0"/>
              <a:cs typeface="+mn-cs"/>
            </a:endParaRPr>
          </a:p>
          <a:p>
            <a:pPr algn="ctr" eaLnBrk="1" hangingPunct="1">
              <a:spcBef>
                <a:spcPct val="50000"/>
              </a:spcBef>
              <a:defRPr/>
            </a:pPr>
            <a:r>
              <a:rPr lang="en-US" sz="2000" dirty="0">
                <a:latin typeface="Copperplate Gothic Bold" pitchFamily="34" charset="0"/>
                <a:cs typeface="+mn-cs"/>
              </a:rPr>
              <a:t>be one of the best.</a:t>
            </a:r>
          </a:p>
          <a:p>
            <a:pPr algn="ctr" eaLnBrk="1" hangingPunct="1">
              <a:spcBef>
                <a:spcPct val="50000"/>
              </a:spcBef>
              <a:defRPr/>
            </a:pPr>
            <a:endParaRPr lang="en-US" sz="2000" dirty="0">
              <a:solidFill>
                <a:schemeClr val="bg2"/>
              </a:solidFill>
              <a:latin typeface="Copperplate Gothic Bold" pitchFamily="34" charset="0"/>
              <a:cs typeface="+mn-cs"/>
            </a:endParaRPr>
          </a:p>
        </p:txBody>
      </p:sp>
      <p:sp>
        <p:nvSpPr>
          <p:cNvPr id="13328" name="Text Box 16 Be A MSE"/>
          <p:cNvSpPr txBox="1">
            <a:spLocks noChangeArrowheads="1"/>
          </p:cNvSpPr>
          <p:nvPr/>
        </p:nvSpPr>
        <p:spPr bwMode="auto">
          <a:xfrm>
            <a:off x="1676400" y="2773363"/>
            <a:ext cx="5791200" cy="1311275"/>
          </a:xfrm>
          <a:prstGeom prst="rect">
            <a:avLst/>
          </a:prstGeom>
          <a:noFill/>
          <a:ln w="9525">
            <a:noFill/>
            <a:miter lim="800000"/>
            <a:headEnd/>
            <a:tailEnd/>
          </a:ln>
          <a:effectLst/>
        </p:spPr>
        <p:txBody>
          <a:bodyPr>
            <a:spAutoFit/>
          </a:bodyPr>
          <a:lstStyle/>
          <a:p>
            <a:pPr algn="ctr" eaLnBrk="1" hangingPunct="1">
              <a:spcBef>
                <a:spcPct val="50000"/>
              </a:spcBef>
              <a:defRPr/>
            </a:pPr>
            <a:endParaRPr lang="en-US" sz="2000" dirty="0">
              <a:solidFill>
                <a:srgbClr val="FFCC00"/>
              </a:solidFill>
              <a:latin typeface="Copperplate Gothic Bold" pitchFamily="34" charset="0"/>
              <a:cs typeface="+mn-cs"/>
            </a:endParaRPr>
          </a:p>
          <a:p>
            <a:pPr algn="ctr" eaLnBrk="1" hangingPunct="1">
              <a:spcBef>
                <a:spcPct val="50000"/>
              </a:spcBef>
              <a:defRPr/>
            </a:pPr>
            <a:r>
              <a:rPr lang="en-US" sz="2000" dirty="0">
                <a:solidFill>
                  <a:srgbClr val="FFCC00"/>
                </a:solidFill>
                <a:effectLst>
                  <a:outerShdw blurRad="38100" dist="38100" dir="2700000" algn="tl">
                    <a:srgbClr val="000000">
                      <a:alpha val="43137"/>
                    </a:srgbClr>
                  </a:outerShdw>
                </a:effectLst>
                <a:latin typeface="Copperplate Gothic Bold" pitchFamily="34" charset="0"/>
                <a:cs typeface="+mn-cs"/>
              </a:rPr>
              <a:t>be a marine safety engineer</a:t>
            </a:r>
          </a:p>
          <a:p>
            <a:pPr algn="ctr" eaLnBrk="1" hangingPunct="1">
              <a:spcBef>
                <a:spcPct val="50000"/>
              </a:spcBef>
              <a:defRPr/>
            </a:pPr>
            <a:endParaRPr lang="en-US" sz="2000" dirty="0">
              <a:solidFill>
                <a:srgbClr val="FFCC00"/>
              </a:solidFill>
              <a:latin typeface="Copperplate Gothic Bold" pitchFamily="34" charset="0"/>
              <a:cs typeface="+mn-cs"/>
            </a:endParaRPr>
          </a:p>
        </p:txBody>
      </p:sp>
      <p:pic>
        <p:nvPicPr>
          <p:cNvPr id="46100" name="New Blue Aura"/>
          <p:cNvPicPr>
            <a:picLocks noChangeAspect="1" noChangeArrowheads="1"/>
          </p:cNvPicPr>
          <p:nvPr/>
        </p:nvPicPr>
        <p:blipFill>
          <a:blip r:embed="rId3">
            <a:extLst>
              <a:ext uri="{28A0092B-C50C-407E-A947-70E740481C1C}">
                <a14:useLocalDpi xmlns:a14="http://schemas.microsoft.com/office/drawing/2010/main" val="0"/>
              </a:ext>
            </a:extLst>
          </a:blip>
          <a:srcRect l="12500" r="12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3 Exit Button"/>
          <p:cNvGrpSpPr>
            <a:grpSpLocks/>
          </p:cNvGrpSpPr>
          <p:nvPr/>
        </p:nvGrpSpPr>
        <p:grpSpPr bwMode="auto">
          <a:xfrm>
            <a:off x="8383588" y="6400800"/>
            <a:ext cx="682625" cy="381000"/>
            <a:chOff x="5281" y="4032"/>
            <a:chExt cx="430" cy="240"/>
          </a:xfrm>
        </p:grpSpPr>
        <p:sp>
          <p:nvSpPr>
            <p:cNvPr id="92173" name="AutoShape 60"/>
            <p:cNvSpPr>
              <a:spLocks noChangeArrowheads="1"/>
            </p:cNvSpPr>
            <p:nvPr/>
          </p:nvSpPr>
          <p:spPr bwMode="auto">
            <a:xfrm>
              <a:off x="5281"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92174" name="AutoShape 61">
              <a:hlinkClick r:id="" action="ppaction://hlinkshowjump?jump=endshow" highlightClick="1"/>
            </p:cNvPr>
            <p:cNvSpPr>
              <a:spLocks noChangeArrowheads="1"/>
            </p:cNvSpPr>
            <p:nvPr/>
          </p:nvSpPr>
          <p:spPr bwMode="auto">
            <a:xfrm>
              <a:off x="5303"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Exit</a:t>
              </a:r>
            </a:p>
          </p:txBody>
        </p:sp>
      </p:grpSp>
      <p:sp>
        <p:nvSpPr>
          <p:cNvPr id="34833" name="Text Box 17 BDBranham">
            <a:hlinkHover r:id="" action="ppaction://noaction">
              <a:snd r:embed="rId4" name="ayeaye.wav"/>
            </a:hlinkHover>
          </p:cNvPr>
          <p:cNvSpPr txBox="1">
            <a:spLocks noChangeArrowheads="1"/>
          </p:cNvSpPr>
          <p:nvPr/>
        </p:nvSpPr>
        <p:spPr bwMode="auto">
          <a:xfrm>
            <a:off x="8353425" y="5715000"/>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a:solidFill>
                  <a:srgbClr val="333333"/>
                </a:solidFill>
              </a:rPr>
              <a:t>B D BRANHAM</a:t>
            </a:r>
          </a:p>
          <a:p>
            <a:pPr algn="ctr" eaLnBrk="1" hangingPunct="1">
              <a:spcBef>
                <a:spcPct val="0"/>
              </a:spcBef>
              <a:buFontTx/>
              <a:buNone/>
            </a:pPr>
            <a:r>
              <a:rPr lang="en-US" altLang="en-US" sz="600">
                <a:solidFill>
                  <a:srgbClr val="333333"/>
                </a:solidFill>
              </a:rPr>
              <a:t>USCG MSC</a:t>
            </a:r>
          </a:p>
        </p:txBody>
      </p:sp>
      <p:pic>
        <p:nvPicPr>
          <p:cNvPr id="18" name="CG-5PS Emblem" descr="CG-5PS.Emblem.Color.300.DP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219200"/>
            <a:ext cx="440372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Oval 19 Easter Egg">
            <a:hlinkClick r:id="" action="ppaction://noaction">
              <a:snd r:embed="rId6" name="ENGINEER.wav"/>
            </a:hlinkClick>
          </p:cNvPr>
          <p:cNvSpPr>
            <a:spLocks noChangeArrowheads="1"/>
          </p:cNvSpPr>
          <p:nvPr/>
        </p:nvSpPr>
        <p:spPr bwMode="auto">
          <a:xfrm>
            <a:off x="4678363" y="2413000"/>
            <a:ext cx="903287" cy="882650"/>
          </a:xfrm>
          <a:prstGeom prst="ellipse">
            <a:avLst/>
          </a:prstGeom>
          <a:solidFill>
            <a:schemeClr val="bg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3" name="Group 20 Home Button"/>
          <p:cNvGrpSpPr>
            <a:grpSpLocks/>
          </p:cNvGrpSpPr>
          <p:nvPr/>
        </p:nvGrpSpPr>
        <p:grpSpPr bwMode="auto">
          <a:xfrm>
            <a:off x="8382000" y="6010275"/>
            <a:ext cx="682625" cy="381000"/>
            <a:chOff x="5280" y="4032"/>
            <a:chExt cx="430" cy="240"/>
          </a:xfrm>
        </p:grpSpPr>
        <p:sp>
          <p:nvSpPr>
            <p:cNvPr id="9217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92172" name="AutoShape 61">
              <a:hlinkClick r:id="rId7"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Home</a:t>
              </a:r>
            </a:p>
          </p:txBody>
        </p:sp>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4400" y="1447800"/>
            <a:ext cx="518908" cy="5189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24"/>
                                        </p:tgtEl>
                                        <p:attrNameLst>
                                          <p:attrName>style.visibility</p:attrName>
                                        </p:attrNameLst>
                                      </p:cBhvr>
                                      <p:to>
                                        <p:strVal val="visible"/>
                                      </p:to>
                                    </p:set>
                                    <p:animEffect transition="in" filter="fade">
                                      <p:cBhvr>
                                        <p:cTn id="7" dur="1250"/>
                                        <p:tgtEl>
                                          <p:spTgt spid="13324"/>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13329"/>
                                        </p:tgtEl>
                                        <p:attrNameLst>
                                          <p:attrName>style.visibility</p:attrName>
                                        </p:attrNameLst>
                                      </p:cBhvr>
                                      <p:to>
                                        <p:strVal val="visible"/>
                                      </p:to>
                                    </p:set>
                                    <p:animEffect transition="in" filter="fade">
                                      <p:cBhvr>
                                        <p:cTn id="11" dur="1500"/>
                                        <p:tgtEl>
                                          <p:spTgt spid="13329"/>
                                        </p:tgtEl>
                                      </p:cBhvr>
                                    </p:animEffect>
                                  </p:childTnLst>
                                </p:cTn>
                              </p:par>
                            </p:childTnLst>
                          </p:cTn>
                        </p:par>
                        <p:par>
                          <p:cTn id="12" fill="hold">
                            <p:stCondLst>
                              <p:cond delay="3250"/>
                            </p:stCondLst>
                            <p:childTnLst>
                              <p:par>
                                <p:cTn id="13" presetID="10" presetClass="exit" presetSubtype="0" fill="hold" grpId="1" nodeType="afterEffect">
                                  <p:stCondLst>
                                    <p:cond delay="2000"/>
                                  </p:stCondLst>
                                  <p:childTnLst>
                                    <p:animEffect transition="out" filter="fade">
                                      <p:cBhvr>
                                        <p:cTn id="14" dur="500"/>
                                        <p:tgtEl>
                                          <p:spTgt spid="13329"/>
                                        </p:tgtEl>
                                      </p:cBhvr>
                                    </p:animEffect>
                                    <p:set>
                                      <p:cBhvr>
                                        <p:cTn id="15" dur="1" fill="hold">
                                          <p:stCondLst>
                                            <p:cond delay="499"/>
                                          </p:stCondLst>
                                        </p:cTn>
                                        <p:tgtEl>
                                          <p:spTgt spid="13329"/>
                                        </p:tgtEl>
                                        <p:attrNameLst>
                                          <p:attrName>style.visibility</p:attrName>
                                        </p:attrNameLst>
                                      </p:cBhvr>
                                      <p:to>
                                        <p:strVal val="hidden"/>
                                      </p:to>
                                    </p:set>
                                  </p:childTnLst>
                                </p:cTn>
                              </p:par>
                            </p:childTnLst>
                          </p:cTn>
                        </p:par>
                        <p:par>
                          <p:cTn id="16" fill="hold">
                            <p:stCondLst>
                              <p:cond delay="5750"/>
                            </p:stCondLst>
                            <p:childTnLst>
                              <p:par>
                                <p:cTn id="17" presetID="10" presetClass="entr" presetSubtype="0" fill="hold" grpId="0" nodeType="afterEffect">
                                  <p:stCondLst>
                                    <p:cond delay="250"/>
                                  </p:stCondLst>
                                  <p:childTnLst>
                                    <p:set>
                                      <p:cBhvr>
                                        <p:cTn id="18" dur="1" fill="hold">
                                          <p:stCondLst>
                                            <p:cond delay="0"/>
                                          </p:stCondLst>
                                        </p:cTn>
                                        <p:tgtEl>
                                          <p:spTgt spid="13328"/>
                                        </p:tgtEl>
                                        <p:attrNameLst>
                                          <p:attrName>style.visibility</p:attrName>
                                        </p:attrNameLst>
                                      </p:cBhvr>
                                      <p:to>
                                        <p:strVal val="visible"/>
                                      </p:to>
                                    </p:set>
                                    <p:animEffect transition="in" filter="fade">
                                      <p:cBhvr>
                                        <p:cTn id="19" dur="1500"/>
                                        <p:tgtEl>
                                          <p:spTgt spid="13328"/>
                                        </p:tgtEl>
                                      </p:cBhvr>
                                    </p:animEffect>
                                  </p:childTnLst>
                                </p:cTn>
                              </p:par>
                            </p:childTnLst>
                          </p:cTn>
                        </p:par>
                        <p:par>
                          <p:cTn id="20" fill="hold">
                            <p:stCondLst>
                              <p:cond delay="7500"/>
                            </p:stCondLst>
                            <p:childTnLst>
                              <p:par>
                                <p:cTn id="21" presetID="10" presetClass="exit" presetSubtype="0" fill="hold" grpId="1" nodeType="afterEffect">
                                  <p:stCondLst>
                                    <p:cond delay="2000"/>
                                  </p:stCondLst>
                                  <p:childTnLst>
                                    <p:animEffect transition="out" filter="fade">
                                      <p:cBhvr>
                                        <p:cTn id="22" dur="750"/>
                                        <p:tgtEl>
                                          <p:spTgt spid="13328"/>
                                        </p:tgtEl>
                                      </p:cBhvr>
                                    </p:animEffect>
                                    <p:set>
                                      <p:cBhvr>
                                        <p:cTn id="23" dur="1" fill="hold">
                                          <p:stCondLst>
                                            <p:cond delay="749"/>
                                          </p:stCondLst>
                                        </p:cTn>
                                        <p:tgtEl>
                                          <p:spTgt spid="13328"/>
                                        </p:tgtEl>
                                        <p:attrNameLst>
                                          <p:attrName>style.visibility</p:attrName>
                                        </p:attrNameLst>
                                      </p:cBhvr>
                                      <p:to>
                                        <p:strVal val="hidden"/>
                                      </p:to>
                                    </p:set>
                                  </p:childTnLst>
                                </p:cTn>
                              </p:par>
                            </p:childTnLst>
                          </p:cTn>
                        </p:par>
                        <p:par>
                          <p:cTn id="24" fill="hold">
                            <p:stCondLst>
                              <p:cond delay="10250"/>
                            </p:stCondLst>
                            <p:childTnLst>
                              <p:par>
                                <p:cTn id="25" presetID="10" presetClass="entr" presetSubtype="0" fill="hold" nodeType="after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500"/>
                                        <p:tgtEl>
                                          <p:spTgt spid="18"/>
                                        </p:tgtEl>
                                      </p:cBhvr>
                                    </p:animEffect>
                                  </p:childTnLst>
                                </p:cTn>
                              </p:par>
                            </p:childTnLst>
                          </p:cTn>
                        </p:par>
                        <p:par>
                          <p:cTn id="28" fill="hold">
                            <p:stCondLst>
                              <p:cond delay="12250"/>
                            </p:stCondLst>
                            <p:childTnLst>
                              <p:par>
                                <p:cTn id="29" presetID="1" presetClass="entr" presetSubtype="0" fill="hold" grpId="0" nodeType="afterEffect">
                                  <p:stCondLst>
                                    <p:cond delay="0"/>
                                  </p:stCondLst>
                                  <p:childTnLst>
                                    <p:set>
                                      <p:cBhvr>
                                        <p:cTn id="30" dur="1" fill="hold">
                                          <p:stCondLst>
                                            <p:cond delay="499"/>
                                          </p:stCondLst>
                                        </p:cTn>
                                        <p:tgtEl>
                                          <p:spTgt spid="34835"/>
                                        </p:tgtEl>
                                        <p:attrNameLst>
                                          <p:attrName>style.visibility</p:attrName>
                                        </p:attrNameLst>
                                      </p:cBhvr>
                                      <p:to>
                                        <p:strVal val="visible"/>
                                      </p:to>
                                    </p:set>
                                  </p:childTnLst>
                                </p:cTn>
                              </p:par>
                            </p:childTnLst>
                          </p:cTn>
                        </p:par>
                        <p:par>
                          <p:cTn id="31" fill="hold">
                            <p:stCondLst>
                              <p:cond delay="12750"/>
                            </p:stCondLst>
                            <p:childTnLst>
                              <p:par>
                                <p:cTn id="32" presetID="10" presetClass="entr" presetSubtype="0" fill="hold" nodeType="afterEffect">
                                  <p:stCondLst>
                                    <p:cond delay="750"/>
                                  </p:stCondLst>
                                  <p:childTnLst>
                                    <p:set>
                                      <p:cBhvr>
                                        <p:cTn id="33" dur="1" fill="hold">
                                          <p:stCondLst>
                                            <p:cond delay="0"/>
                                          </p:stCondLst>
                                        </p:cTn>
                                        <p:tgtEl>
                                          <p:spTgt spid="46100"/>
                                        </p:tgtEl>
                                        <p:attrNameLst>
                                          <p:attrName>style.visibility</p:attrName>
                                        </p:attrNameLst>
                                      </p:cBhvr>
                                      <p:to>
                                        <p:strVal val="visible"/>
                                      </p:to>
                                    </p:set>
                                    <p:animEffect transition="in" filter="fade">
                                      <p:cBhvr>
                                        <p:cTn id="34" dur="500"/>
                                        <p:tgtEl>
                                          <p:spTgt spid="46100"/>
                                        </p:tgtEl>
                                      </p:cBhvr>
                                    </p:animEffect>
                                  </p:childTnLst>
                                </p:cTn>
                              </p:par>
                            </p:childTnLst>
                          </p:cTn>
                        </p:par>
                        <p:par>
                          <p:cTn id="35" fill="hold">
                            <p:stCondLst>
                              <p:cond delay="14000"/>
                            </p:stCondLst>
                            <p:childTnLst>
                              <p:par>
                                <p:cTn id="36" presetID="47"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par>
                          <p:cTn id="41" fill="hold">
                            <p:stCondLst>
                              <p:cond delay="15000"/>
                            </p:stCondLst>
                            <p:childTnLst>
                              <p:par>
                                <p:cTn id="42" presetID="47"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6000"/>
                            </p:stCondLst>
                            <p:childTnLst>
                              <p:par>
                                <p:cTn id="48" presetID="47" presetClass="entr" presetSubtype="0" fill="hold" grpId="0" nodeType="afterEffect">
                                  <p:stCondLst>
                                    <p:cond delay="0"/>
                                  </p:stCondLst>
                                  <p:childTnLst>
                                    <p:set>
                                      <p:cBhvr>
                                        <p:cTn id="49" dur="1" fill="hold">
                                          <p:stCondLst>
                                            <p:cond delay="0"/>
                                          </p:stCondLst>
                                        </p:cTn>
                                        <p:tgtEl>
                                          <p:spTgt spid="34833"/>
                                        </p:tgtEl>
                                        <p:attrNameLst>
                                          <p:attrName>style.visibility</p:attrName>
                                        </p:attrNameLst>
                                      </p:cBhvr>
                                      <p:to>
                                        <p:strVal val="visible"/>
                                      </p:to>
                                    </p:set>
                                    <p:animEffect transition="in" filter="fade">
                                      <p:cBhvr>
                                        <p:cTn id="50" dur="1000"/>
                                        <p:tgtEl>
                                          <p:spTgt spid="34833"/>
                                        </p:tgtEl>
                                      </p:cBhvr>
                                    </p:animEffect>
                                    <p:anim calcmode="lin" valueType="num">
                                      <p:cBhvr>
                                        <p:cTn id="51" dur="1000" fill="hold"/>
                                        <p:tgtEl>
                                          <p:spTgt spid="34833"/>
                                        </p:tgtEl>
                                        <p:attrNameLst>
                                          <p:attrName>ppt_x</p:attrName>
                                        </p:attrNameLst>
                                      </p:cBhvr>
                                      <p:tavLst>
                                        <p:tav tm="0">
                                          <p:val>
                                            <p:strVal val="#ppt_x"/>
                                          </p:val>
                                        </p:tav>
                                        <p:tav tm="100000">
                                          <p:val>
                                            <p:strVal val="#ppt_x"/>
                                          </p:val>
                                        </p:tav>
                                      </p:tavLst>
                                    </p:anim>
                                    <p:anim calcmode="lin" valueType="num">
                                      <p:cBhvr>
                                        <p:cTn id="52" dur="1000" fill="hold"/>
                                        <p:tgtEl>
                                          <p:spTgt spid="34833"/>
                                        </p:tgtEl>
                                        <p:attrNameLst>
                                          <p:attrName>ppt_y</p:attrName>
                                        </p:attrNameLst>
                                      </p:cBhvr>
                                      <p:tavLst>
                                        <p:tav tm="0">
                                          <p:val>
                                            <p:strVal val="#ppt_y-.1"/>
                                          </p:val>
                                        </p:tav>
                                        <p:tav tm="100000">
                                          <p:val>
                                            <p:strVal val="#ppt_y"/>
                                          </p:val>
                                        </p:tav>
                                      </p:tavLst>
                                    </p:anim>
                                  </p:childTnLst>
                                </p:cTn>
                              </p:par>
                            </p:childTnLst>
                          </p:cTn>
                        </p:par>
                        <p:par>
                          <p:cTn id="53" fill="hold">
                            <p:stCondLst>
                              <p:cond delay="17000"/>
                            </p:stCondLst>
                            <p:childTnLst>
                              <p:par>
                                <p:cTn id="54" presetID="10" presetClass="entr" presetSubtype="0"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500"/>
                                        <p:tgtEl>
                                          <p:spTgt spid="6"/>
                                        </p:tgtEl>
                                      </p:cBhvr>
                                    </p:animEffect>
                                  </p:childTnLst>
                                </p:cTn>
                              </p:par>
                              <p:par>
                                <p:cTn id="57" presetID="37" presetClass="path" presetSubtype="0" accel="50000" decel="50000" fill="hold" nodeType="withEffect">
                                  <p:stCondLst>
                                    <p:cond delay="0"/>
                                  </p:stCondLst>
                                  <p:childTnLst>
                                    <p:animMotion origin="layout" path="M 0.00486 0.03033 L -0.1191 0.00625 C -0.14618 0.00093 -0.18107 0.00741 -0.21475 0.02292 C -0.25416 0.04097 -0.2835 0.06389 -0.30121 0.09028 L -0.38698 0.20926 " pathEditMode="relative" rAng="20460000" ptsTypes="AAAAA">
                                      <p:cBhvr>
                                        <p:cTn id="58" dur="3000" fill="hold"/>
                                        <p:tgtEl>
                                          <p:spTgt spid="6"/>
                                        </p:tgtEl>
                                        <p:attrNameLst>
                                          <p:attrName>ppt_x</p:attrName>
                                          <p:attrName>ppt_y</p:attrName>
                                        </p:attrNameLst>
                                      </p:cBhvr>
                                      <p:rCtr x="-20833" y="4144"/>
                                    </p:animMotion>
                                  </p:childTnLst>
                                </p:cTn>
                              </p:par>
                            </p:childTnLst>
                          </p:cTn>
                        </p:par>
                        <p:par>
                          <p:cTn id="59" fill="hold">
                            <p:stCondLst>
                              <p:cond delay="20000"/>
                            </p:stCondLst>
                            <p:childTnLst>
                              <p:par>
                                <p:cTn id="60" presetID="10" presetClass="exit" presetSubtype="0" fill="hold" nodeType="afterEffect">
                                  <p:stCondLst>
                                    <p:cond delay="0"/>
                                  </p:stCondLst>
                                  <p:childTnLst>
                                    <p:animEffect transition="out" filter="fade">
                                      <p:cBhvr>
                                        <p:cTn id="61" dur="750"/>
                                        <p:tgtEl>
                                          <p:spTgt spid="6"/>
                                        </p:tgtEl>
                                      </p:cBhvr>
                                    </p:animEffect>
                                    <p:set>
                                      <p:cBhvr>
                                        <p:cTn id="62"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animBg="1" autoUpdateAnimBg="0"/>
      <p:bldP spid="13329" grpId="0" autoUpdateAnimBg="0"/>
      <p:bldP spid="13329" grpId="1"/>
      <p:bldP spid="13328" grpId="0" autoUpdateAnimBg="0"/>
      <p:bldP spid="13328" grpId="1"/>
      <p:bldP spid="34833" grpId="0"/>
      <p:bldP spid="3483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242" name="Group 25"/>
          <p:cNvGrpSpPr>
            <a:grpSpLocks/>
          </p:cNvGrpSpPr>
          <p:nvPr/>
        </p:nvGrpSpPr>
        <p:grpSpPr bwMode="auto">
          <a:xfrm>
            <a:off x="0" y="0"/>
            <a:ext cx="9144000" cy="6858000"/>
            <a:chOff x="96" y="96"/>
            <a:chExt cx="5760" cy="4320"/>
          </a:xfrm>
        </p:grpSpPr>
        <p:grpSp>
          <p:nvGrpSpPr>
            <p:cNvPr id="10256" name="Group 20"/>
            <p:cNvGrpSpPr>
              <a:grpSpLocks/>
            </p:cNvGrpSpPr>
            <p:nvPr/>
          </p:nvGrpSpPr>
          <p:grpSpPr bwMode="auto">
            <a:xfrm>
              <a:off x="96" y="96"/>
              <a:ext cx="5760" cy="4320"/>
              <a:chOff x="0" y="0"/>
              <a:chExt cx="5760" cy="4320"/>
            </a:xfrm>
          </p:grpSpPr>
          <p:sp>
            <p:nvSpPr>
              <p:cNvPr id="10259" name="Rectangle 21"/>
              <p:cNvSpPr>
                <a:spLocks noChangeArrowheads="1"/>
              </p:cNvSpPr>
              <p:nvPr/>
            </p:nvSpPr>
            <p:spPr bwMode="auto">
              <a:xfrm>
                <a:off x="0" y="0"/>
                <a:ext cx="5760" cy="432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0" name="Picture 22" descr="voyagerofthes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574"/>
                <a:ext cx="5184" cy="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 Box 4"/>
            <p:cNvSpPr txBox="1">
              <a:spLocks noChangeArrowheads="1"/>
            </p:cNvSpPr>
            <p:nvPr/>
          </p:nvSpPr>
          <p:spPr bwMode="auto">
            <a:xfrm>
              <a:off x="240" y="96"/>
              <a:ext cx="5424" cy="980"/>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defRPr/>
              </a:pPr>
              <a:r>
                <a:rPr lang="en-US" sz="4800">
                  <a:solidFill>
                    <a:srgbClr val="EEB000"/>
                  </a:solidFill>
                  <a:latin typeface="Copperplate Gothic Bold" pitchFamily="34" charset="0"/>
                  <a:cs typeface="+mn-cs"/>
                </a:rPr>
                <a:t>Naval </a:t>
              </a:r>
              <a:r>
                <a:rPr lang="en-US" sz="4400">
                  <a:solidFill>
                    <a:srgbClr val="EEB000"/>
                  </a:solidFill>
                  <a:latin typeface="Copperplate Gothic Bold" pitchFamily="34" charset="0"/>
                  <a:cs typeface="+mn-cs"/>
                </a:rPr>
                <a:t>Architecture</a:t>
              </a:r>
              <a:r>
                <a:rPr lang="en-US" sz="4800">
                  <a:solidFill>
                    <a:srgbClr val="EEB000"/>
                  </a:solidFill>
                  <a:latin typeface="Copperplate Gothic Bold" pitchFamily="34" charset="0"/>
                  <a:cs typeface="+mn-cs"/>
                </a:rPr>
                <a:t> &amp; Marine Engineering</a:t>
              </a:r>
            </a:p>
          </p:txBody>
        </p:sp>
        <p:sp>
          <p:nvSpPr>
            <p:cNvPr id="10258" name="Text Box 24"/>
            <p:cNvSpPr txBox="1">
              <a:spLocks noChangeArrowheads="1"/>
            </p:cNvSpPr>
            <p:nvPr/>
          </p:nvSpPr>
          <p:spPr bwMode="auto">
            <a:xfrm>
              <a:off x="144" y="3735"/>
              <a:ext cx="518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The Marine Engineering Advanced Education Program offers selectees the</a:t>
              </a:r>
            </a:p>
            <a:p>
              <a:pPr eaLnBrk="1" hangingPunct="1">
                <a:spcBef>
                  <a:spcPct val="0"/>
                </a:spcBef>
                <a:buFontTx/>
                <a:buNone/>
              </a:pPr>
              <a:r>
                <a:rPr lang="en-US" altLang="en-US" sz="1200"/>
                <a:t>opportunity to choose a specialized discipline of expertise. For example, a Graduate </a:t>
              </a:r>
            </a:p>
            <a:p>
              <a:pPr eaLnBrk="1" hangingPunct="1">
                <a:spcBef>
                  <a:spcPct val="0"/>
                </a:spcBef>
                <a:buFontTx/>
                <a:buNone/>
              </a:pPr>
              <a:r>
                <a:rPr lang="en-US" altLang="en-US" sz="1200"/>
                <a:t>Degree in Naval Architecture and Marine Engineering emphasizes the design, manufacture </a:t>
              </a:r>
            </a:p>
            <a:p>
              <a:pPr eaLnBrk="1" hangingPunct="1">
                <a:spcBef>
                  <a:spcPct val="0"/>
                </a:spcBef>
                <a:buFontTx/>
                <a:buNone/>
              </a:pPr>
              <a:r>
                <a:rPr lang="en-US" altLang="en-US" sz="1200"/>
                <a:t>and use of marine vehicles and structures.  Primary emphasis is on the scientific, engineering, and design </a:t>
              </a:r>
            </a:p>
            <a:p>
              <a:pPr eaLnBrk="1" hangingPunct="1">
                <a:spcBef>
                  <a:spcPct val="0"/>
                </a:spcBef>
                <a:buFontTx/>
                <a:buNone/>
              </a:pPr>
              <a:r>
                <a:rPr lang="en-US" altLang="en-US" sz="1200"/>
                <a:t>aspects of ships, small boats, and other surface craft, as well as submersibles, platforms, and other marine systems.</a:t>
              </a:r>
            </a:p>
          </p:txBody>
        </p:sp>
      </p:grpSp>
      <p:grpSp>
        <p:nvGrpSpPr>
          <p:cNvPr id="5" name="Group 27"/>
          <p:cNvGrpSpPr>
            <a:grpSpLocks/>
          </p:cNvGrpSpPr>
          <p:nvPr/>
        </p:nvGrpSpPr>
        <p:grpSpPr bwMode="auto">
          <a:xfrm>
            <a:off x="0" y="0"/>
            <a:ext cx="9144000" cy="6858000"/>
            <a:chOff x="0" y="0"/>
            <a:chExt cx="5760" cy="4320"/>
          </a:xfrm>
        </p:grpSpPr>
        <p:sp>
          <p:nvSpPr>
            <p:cNvPr id="10252" name="Rectangle 26"/>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0253" name="Group 9"/>
            <p:cNvGrpSpPr>
              <a:grpSpLocks/>
            </p:cNvGrpSpPr>
            <p:nvPr/>
          </p:nvGrpSpPr>
          <p:grpSpPr bwMode="auto">
            <a:xfrm>
              <a:off x="480" y="0"/>
              <a:ext cx="5280" cy="4320"/>
              <a:chOff x="480" y="0"/>
              <a:chExt cx="5280" cy="4320"/>
            </a:xfrm>
          </p:grpSpPr>
          <p:sp>
            <p:nvSpPr>
              <p:cNvPr id="10254" name="Rectangle 8"/>
              <p:cNvSpPr>
                <a:spLocks noChangeArrowheads="1"/>
              </p:cNvSpPr>
              <p:nvPr/>
            </p:nvSpPr>
            <p:spPr bwMode="auto">
              <a:xfrm>
                <a:off x="480" y="0"/>
                <a:ext cx="5280" cy="432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55" name="Picture 7" descr="2%20Speed%20Gear%20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240"/>
                <a:ext cx="5280" cy="37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7" name="Group 6"/>
          <p:cNvGrpSpPr>
            <a:grpSpLocks/>
          </p:cNvGrpSpPr>
          <p:nvPr/>
        </p:nvGrpSpPr>
        <p:grpSpPr bwMode="auto">
          <a:xfrm>
            <a:off x="0" y="0"/>
            <a:ext cx="9144000" cy="6858000"/>
            <a:chOff x="0" y="0"/>
            <a:chExt cx="5760" cy="4320"/>
          </a:xfrm>
        </p:grpSpPr>
        <p:pic>
          <p:nvPicPr>
            <p:cNvPr id="10250" name="Picture 4" descr="MEC_PT_Haskel_Alt1_FINAL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Rectangle 5"/>
            <p:cNvSpPr>
              <a:spLocks noChangeArrowheads="1"/>
            </p:cNvSpPr>
            <p:nvPr/>
          </p:nvSpPr>
          <p:spPr bwMode="auto">
            <a:xfrm>
              <a:off x="0" y="4128"/>
              <a:ext cx="182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21508" name="Text Box 4"/>
          <p:cNvSpPr txBox="1">
            <a:spLocks noChangeArrowheads="1"/>
          </p:cNvSpPr>
          <p:nvPr/>
        </p:nvSpPr>
        <p:spPr bwMode="auto">
          <a:xfrm rot="-5400000">
            <a:off x="-3108325" y="3108325"/>
            <a:ext cx="6858000" cy="641350"/>
          </a:xfrm>
          <a:prstGeom prst="rect">
            <a:avLst/>
          </a:prstGeom>
          <a:noFill/>
          <a:ln w="9525">
            <a:noFill/>
            <a:miter lim="800000"/>
            <a:headEnd/>
            <a:tailEnd/>
          </a:ln>
          <a:effectLst>
            <a:outerShdw dist="71842" dir="2700000" algn="ctr" rotWithShape="0">
              <a:srgbClr val="DDDDDD"/>
            </a:outerShdw>
          </a:effectLst>
        </p:spPr>
        <p:txBody>
          <a:bodyPr>
            <a:spAutoFit/>
          </a:bodyPr>
          <a:lstStyle/>
          <a:p>
            <a:pPr algn="ctr" eaLnBrk="1" hangingPunct="1">
              <a:defRPr/>
            </a:pPr>
            <a:r>
              <a:rPr lang="en-US" sz="3600">
                <a:solidFill>
                  <a:srgbClr val="6699FF"/>
                </a:solidFill>
                <a:latin typeface="Copperplate Gothic Bold" pitchFamily="34" charset="0"/>
                <a:cs typeface="+mn-cs"/>
              </a:rPr>
              <a:t>Mechanical Engineering</a:t>
            </a:r>
          </a:p>
        </p:txBody>
      </p:sp>
      <p:sp>
        <p:nvSpPr>
          <p:cNvPr id="4124" name="Text Box 28"/>
          <p:cNvSpPr txBox="1">
            <a:spLocks noChangeArrowheads="1"/>
          </p:cNvSpPr>
          <p:nvPr/>
        </p:nvSpPr>
        <p:spPr bwMode="auto">
          <a:xfrm>
            <a:off x="485775" y="3509963"/>
            <a:ext cx="218122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990000"/>
                </a:solidFill>
              </a:rPr>
              <a:t>Mechanical Engineering applies scientific principles in the design and analysis of mechanical and energy conversion systems.  </a:t>
            </a:r>
          </a:p>
          <a:p>
            <a:pPr eaLnBrk="1" hangingPunct="1">
              <a:spcBef>
                <a:spcPct val="0"/>
              </a:spcBef>
              <a:buFontTx/>
              <a:buNone/>
            </a:pPr>
            <a:r>
              <a:rPr lang="en-US" altLang="en-US" sz="1200">
                <a:solidFill>
                  <a:srgbClr val="990000"/>
                </a:solidFill>
              </a:rPr>
              <a:t> </a:t>
            </a:r>
          </a:p>
          <a:p>
            <a:pPr eaLnBrk="1" hangingPunct="1">
              <a:spcBef>
                <a:spcPct val="0"/>
              </a:spcBef>
              <a:buFontTx/>
              <a:buNone/>
            </a:pPr>
            <a:r>
              <a:rPr lang="en-US" altLang="en-US" sz="1200">
                <a:solidFill>
                  <a:srgbClr val="990000"/>
                </a:solidFill>
              </a:rPr>
              <a:t>Core concepts include mechanics, kinematics, thermodynamics, and </a:t>
            </a:r>
          </a:p>
          <a:p>
            <a:pPr eaLnBrk="1" hangingPunct="1">
              <a:spcBef>
                <a:spcPct val="0"/>
              </a:spcBef>
              <a:buFontTx/>
              <a:buNone/>
            </a:pPr>
            <a:r>
              <a:rPr lang="en-US" altLang="en-US" sz="1200">
                <a:solidFill>
                  <a:srgbClr val="990000"/>
                </a:solidFill>
              </a:rPr>
              <a:t>fluid mechanics.  </a:t>
            </a:r>
          </a:p>
          <a:p>
            <a:pPr eaLnBrk="1" hangingPunct="1">
              <a:spcBef>
                <a:spcPct val="0"/>
              </a:spcBef>
              <a:buFontTx/>
              <a:buNone/>
            </a:pPr>
            <a:endParaRPr lang="en-US" altLang="en-US" sz="1200">
              <a:solidFill>
                <a:srgbClr val="990000"/>
              </a:solidFill>
            </a:endParaRPr>
          </a:p>
          <a:p>
            <a:pPr eaLnBrk="1" hangingPunct="1">
              <a:spcBef>
                <a:spcPct val="0"/>
              </a:spcBef>
              <a:buFontTx/>
              <a:buNone/>
            </a:pPr>
            <a:r>
              <a:rPr lang="en-US" altLang="en-US" sz="1200">
                <a:solidFill>
                  <a:srgbClr val="990000"/>
                </a:solidFill>
              </a:rPr>
              <a:t>Marine applications </a:t>
            </a:r>
          </a:p>
          <a:p>
            <a:pPr eaLnBrk="1" hangingPunct="1">
              <a:spcBef>
                <a:spcPct val="0"/>
              </a:spcBef>
              <a:buFontTx/>
              <a:buNone/>
            </a:pPr>
            <a:r>
              <a:rPr lang="en-US" altLang="en-US" sz="1200">
                <a:solidFill>
                  <a:srgbClr val="990000"/>
                </a:solidFill>
              </a:rPr>
              <a:t>include responsibility for </a:t>
            </a:r>
          </a:p>
          <a:p>
            <a:pPr eaLnBrk="1" hangingPunct="1">
              <a:spcBef>
                <a:spcPct val="0"/>
              </a:spcBef>
              <a:buFontTx/>
              <a:buNone/>
            </a:pPr>
            <a:r>
              <a:rPr lang="en-US" altLang="en-US" sz="1200">
                <a:solidFill>
                  <a:srgbClr val="990000"/>
                </a:solidFill>
              </a:rPr>
              <a:t>the main propulsion plant, and the mechanical aspects of ship functions such as steering and anchoring.</a:t>
            </a:r>
          </a:p>
        </p:txBody>
      </p:sp>
      <p:grpSp>
        <p:nvGrpSpPr>
          <p:cNvPr id="8" name="Group 29"/>
          <p:cNvGrpSpPr>
            <a:grpSpLocks/>
          </p:cNvGrpSpPr>
          <p:nvPr/>
        </p:nvGrpSpPr>
        <p:grpSpPr bwMode="auto">
          <a:xfrm>
            <a:off x="8382000" y="6400800"/>
            <a:ext cx="682625" cy="381000"/>
            <a:chOff x="5280" y="4032"/>
            <a:chExt cx="430" cy="240"/>
          </a:xfrm>
        </p:grpSpPr>
        <p:sp>
          <p:nvSpPr>
            <p:cNvPr id="1024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0249"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iterate type="lt">
                                    <p:tmPct val="0"/>
                                  </p:iterate>
                                  <p:childTnLst>
                                    <p:set>
                                      <p:cBhvr>
                                        <p:cTn id="10" dur="1" fill="hold">
                                          <p:stCondLst>
                                            <p:cond delay="0"/>
                                          </p:stCondLst>
                                        </p:cTn>
                                        <p:tgtEl>
                                          <p:spTgt spid="21508"/>
                                        </p:tgtEl>
                                        <p:attrNameLst>
                                          <p:attrName>style.visibility</p:attrName>
                                        </p:attrNameLst>
                                      </p:cBhvr>
                                      <p:to>
                                        <p:strVal val="visible"/>
                                      </p:to>
                                    </p:set>
                                    <p:animEffect transition="in" filter="wipe(down)">
                                      <p:cBhvr>
                                        <p:cTn id="11" dur="500"/>
                                        <p:tgtEl>
                                          <p:spTgt spid="21508"/>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nodeType="afterGroup">
                            <p:stCondLst>
                              <p:cond delay="3500"/>
                            </p:stCondLst>
                            <p:childTnLst>
                              <p:par>
                                <p:cTn id="16" presetID="22" presetClass="entr" presetSubtype="1" fill="hold" nodeType="afterEffect">
                                  <p:stCondLst>
                                    <p:cond delay="0"/>
                                  </p:stCondLst>
                                  <p:childTnLst>
                                    <p:set>
                                      <p:cBhvr>
                                        <p:cTn id="17" dur="1" fill="hold">
                                          <p:stCondLst>
                                            <p:cond delay="0"/>
                                          </p:stCondLst>
                                        </p:cTn>
                                        <p:tgtEl>
                                          <p:spTgt spid="4124"/>
                                        </p:tgtEl>
                                        <p:attrNameLst>
                                          <p:attrName>style.visibility</p:attrName>
                                        </p:attrNameLst>
                                      </p:cBhvr>
                                      <p:to>
                                        <p:strVal val="visible"/>
                                      </p:to>
                                    </p:set>
                                    <p:animEffect transition="in" filter="wipe(up)">
                                      <p:cBhvr>
                                        <p:cTn id="18" dur="2000"/>
                                        <p:tgtEl>
                                          <p:spTgt spid="4124"/>
                                        </p:tgtEl>
                                      </p:cBhvr>
                                    </p:animEffect>
                                  </p:childTnLst>
                                </p:cTn>
                              </p:par>
                            </p:childTnLst>
                          </p:cTn>
                        </p:par>
                        <p:par>
                          <p:cTn id="19" fill="hold" nodeType="afterGroup">
                            <p:stCondLst>
                              <p:cond delay="5500"/>
                            </p:stCondLst>
                            <p:childTnLst>
                              <p:par>
                                <p:cTn id="20" presetID="47"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290" name="Group 23" hidden="1"/>
          <p:cNvGrpSpPr>
            <a:grpSpLocks/>
          </p:cNvGrpSpPr>
          <p:nvPr/>
        </p:nvGrpSpPr>
        <p:grpSpPr bwMode="auto">
          <a:xfrm>
            <a:off x="0" y="0"/>
            <a:ext cx="9144000" cy="6858000"/>
            <a:chOff x="96" y="96"/>
            <a:chExt cx="5760" cy="4320"/>
          </a:xfrm>
        </p:grpSpPr>
        <p:grpSp>
          <p:nvGrpSpPr>
            <p:cNvPr id="12299" name="Group 15"/>
            <p:cNvGrpSpPr>
              <a:grpSpLocks/>
            </p:cNvGrpSpPr>
            <p:nvPr/>
          </p:nvGrpSpPr>
          <p:grpSpPr bwMode="auto">
            <a:xfrm>
              <a:off x="96" y="96"/>
              <a:ext cx="5760" cy="4320"/>
              <a:chOff x="0" y="0"/>
              <a:chExt cx="5760" cy="4320"/>
            </a:xfrm>
          </p:grpSpPr>
          <p:sp>
            <p:nvSpPr>
              <p:cNvPr id="12302" name="Rectangle 14"/>
              <p:cNvSpPr>
                <a:spLocks noChangeArrowheads="1"/>
              </p:cNvSpPr>
              <p:nvPr/>
            </p:nvSpPr>
            <p:spPr bwMode="auto">
              <a:xfrm>
                <a:off x="0" y="0"/>
                <a:ext cx="5760" cy="432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303" name="Picture 7" descr="brain_full_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20" cy="43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8437" name="Text Box 5"/>
            <p:cNvSpPr txBox="1">
              <a:spLocks noChangeArrowheads="1"/>
            </p:cNvSpPr>
            <p:nvPr/>
          </p:nvSpPr>
          <p:spPr bwMode="auto">
            <a:xfrm>
              <a:off x="3888" y="1392"/>
              <a:ext cx="1901" cy="979"/>
            </a:xfrm>
            <a:prstGeom prst="rect">
              <a:avLst/>
            </a:prstGeom>
            <a:noFill/>
            <a:ln w="9525">
              <a:noFill/>
              <a:miter lim="800000"/>
              <a:headEnd/>
              <a:tailEnd/>
            </a:ln>
            <a:effectLst>
              <a:outerShdw dist="35921" dir="2700000" algn="ctr" rotWithShape="0">
                <a:srgbClr val="3866CC">
                  <a:alpha val="50000"/>
                </a:srgbClr>
              </a:outerShdw>
            </a:effectLst>
          </p:spPr>
          <p:txBody>
            <a:bodyPr wrap="none">
              <a:spAutoFit/>
            </a:bodyPr>
            <a:lstStyle/>
            <a:p>
              <a:pPr algn="r" eaLnBrk="1" hangingPunct="1">
                <a:defRPr/>
              </a:pPr>
              <a:r>
                <a:rPr lang="en-US" sz="3200">
                  <a:solidFill>
                    <a:srgbClr val="C0C0C0"/>
                  </a:solidFill>
                  <a:latin typeface="Copperplate Gothic Bold" pitchFamily="34" charset="0"/>
                  <a:cs typeface="+mn-cs"/>
                </a:rPr>
                <a:t>Human</a:t>
              </a:r>
            </a:p>
            <a:p>
              <a:pPr algn="r" eaLnBrk="1" hangingPunct="1">
                <a:defRPr/>
              </a:pPr>
              <a:r>
                <a:rPr lang="en-US" sz="3200">
                  <a:solidFill>
                    <a:srgbClr val="C0C0C0"/>
                  </a:solidFill>
                  <a:latin typeface="Copperplate Gothic Bold" pitchFamily="34" charset="0"/>
                  <a:cs typeface="+mn-cs"/>
                </a:rPr>
                <a:t>Factors</a:t>
              </a:r>
            </a:p>
            <a:p>
              <a:pPr algn="r" eaLnBrk="1" hangingPunct="1">
                <a:defRPr/>
              </a:pPr>
              <a:r>
                <a:rPr lang="en-US" sz="3200">
                  <a:solidFill>
                    <a:srgbClr val="C0C0C0"/>
                  </a:solidFill>
                  <a:latin typeface="Copperplate Gothic Bold" pitchFamily="34" charset="0"/>
                  <a:cs typeface="+mn-cs"/>
                </a:rPr>
                <a:t>Engineering</a:t>
              </a:r>
            </a:p>
          </p:txBody>
        </p:sp>
        <p:sp>
          <p:nvSpPr>
            <p:cNvPr id="12301" name="Text Box 22"/>
            <p:cNvSpPr txBox="1">
              <a:spLocks noChangeArrowheads="1"/>
            </p:cNvSpPr>
            <p:nvPr/>
          </p:nvSpPr>
          <p:spPr bwMode="auto">
            <a:xfrm>
              <a:off x="3840" y="2420"/>
              <a:ext cx="1968"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200">
                  <a:solidFill>
                    <a:srgbClr val="DDE0FF"/>
                  </a:solidFill>
                </a:rPr>
                <a:t>Human Factors Engineering</a:t>
              </a:r>
            </a:p>
            <a:p>
              <a:pPr algn="r" eaLnBrk="1" hangingPunct="1">
                <a:spcBef>
                  <a:spcPct val="0"/>
                </a:spcBef>
                <a:buFontTx/>
                <a:buNone/>
              </a:pPr>
              <a:r>
                <a:rPr lang="en-US" altLang="en-US" sz="1200">
                  <a:solidFill>
                    <a:srgbClr val="DDE0FF"/>
                  </a:solidFill>
                </a:rPr>
                <a:t>is concerned with ways of </a:t>
              </a:r>
            </a:p>
            <a:p>
              <a:pPr algn="r" eaLnBrk="1" hangingPunct="1">
                <a:spcBef>
                  <a:spcPct val="0"/>
                </a:spcBef>
                <a:buFontTx/>
                <a:buNone/>
              </a:pPr>
              <a:r>
                <a:rPr lang="en-US" altLang="en-US" sz="1200">
                  <a:solidFill>
                    <a:srgbClr val="DDE0FF"/>
                  </a:solidFill>
                </a:rPr>
                <a:t>designing jobs, machines,</a:t>
              </a:r>
            </a:p>
            <a:p>
              <a:pPr algn="r" eaLnBrk="1" hangingPunct="1">
                <a:spcBef>
                  <a:spcPct val="0"/>
                </a:spcBef>
                <a:buFontTx/>
                <a:buNone/>
              </a:pPr>
              <a:r>
                <a:rPr lang="en-US" altLang="en-US" sz="1200">
                  <a:solidFill>
                    <a:srgbClr val="DDE0FF"/>
                  </a:solidFill>
                </a:rPr>
                <a:t>operations, environments</a:t>
              </a:r>
            </a:p>
            <a:p>
              <a:pPr algn="r" eaLnBrk="1" hangingPunct="1">
                <a:spcBef>
                  <a:spcPct val="0"/>
                </a:spcBef>
                <a:buFontTx/>
                <a:buNone/>
              </a:pPr>
              <a:r>
                <a:rPr lang="en-US" altLang="en-US" sz="1200">
                  <a:solidFill>
                    <a:srgbClr val="DDE0FF"/>
                  </a:solidFill>
                </a:rPr>
                <a:t>or work systems so they</a:t>
              </a:r>
            </a:p>
            <a:p>
              <a:pPr algn="r" eaLnBrk="1" hangingPunct="1">
                <a:spcBef>
                  <a:spcPct val="0"/>
                </a:spcBef>
                <a:buFontTx/>
                <a:buNone/>
              </a:pPr>
              <a:r>
                <a:rPr lang="en-US" altLang="en-US" sz="1200">
                  <a:solidFill>
                    <a:srgbClr val="DDE0FF"/>
                  </a:solidFill>
                </a:rPr>
                <a:t> are compatible with</a:t>
              </a:r>
            </a:p>
            <a:p>
              <a:pPr algn="r" eaLnBrk="1" hangingPunct="1">
                <a:spcBef>
                  <a:spcPct val="0"/>
                </a:spcBef>
                <a:buFontTx/>
                <a:buNone/>
              </a:pPr>
              <a:r>
                <a:rPr lang="en-US" altLang="en-US" sz="1200">
                  <a:solidFill>
                    <a:srgbClr val="DDE0FF"/>
                  </a:solidFill>
                </a:rPr>
                <a:t> human capabilities</a:t>
              </a:r>
            </a:p>
            <a:p>
              <a:pPr algn="r" eaLnBrk="1" hangingPunct="1">
                <a:spcBef>
                  <a:spcPct val="0"/>
                </a:spcBef>
                <a:buFontTx/>
                <a:buNone/>
              </a:pPr>
              <a:r>
                <a:rPr lang="en-US" altLang="en-US" sz="1200">
                  <a:solidFill>
                    <a:srgbClr val="DDE0FF"/>
                  </a:solidFill>
                </a:rPr>
                <a:t> and limitations.</a:t>
              </a:r>
              <a:r>
                <a:rPr lang="en-US" altLang="en-US" sz="1200">
                  <a:solidFill>
                    <a:srgbClr val="C0C0C0"/>
                  </a:solidFill>
                </a:rPr>
                <a:t> </a:t>
              </a:r>
            </a:p>
            <a:p>
              <a:pPr algn="r" eaLnBrk="1" hangingPunct="1">
                <a:spcBef>
                  <a:spcPct val="0"/>
                </a:spcBef>
                <a:buFontTx/>
                <a:buNone/>
              </a:pPr>
              <a:endParaRPr lang="en-US" altLang="en-US" sz="1200">
                <a:solidFill>
                  <a:srgbClr val="C0C0C0"/>
                </a:solidFill>
              </a:endParaRPr>
            </a:p>
          </p:txBody>
        </p:sp>
      </p:grpSp>
      <p:pic>
        <p:nvPicPr>
          <p:cNvPr id="20489" name="Picture 9" descr="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Sprink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550" y="0"/>
            <a:ext cx="410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10"/>
          <p:cNvSpPr>
            <a:spLocks noChangeArrowheads="1"/>
          </p:cNvSpPr>
          <p:nvPr/>
        </p:nvSpPr>
        <p:spPr bwMode="auto">
          <a:xfrm>
            <a:off x="0" y="6172200"/>
            <a:ext cx="9144000" cy="6858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85" name="Text Box 5"/>
          <p:cNvSpPr txBox="1">
            <a:spLocks noChangeArrowheads="1"/>
          </p:cNvSpPr>
          <p:nvPr/>
        </p:nvSpPr>
        <p:spPr bwMode="auto">
          <a:xfrm>
            <a:off x="-38100" y="6216650"/>
            <a:ext cx="8229600" cy="641350"/>
          </a:xfrm>
          <a:prstGeom prst="rect">
            <a:avLst/>
          </a:prstGeom>
          <a:noFill/>
          <a:ln w="9525">
            <a:noFill/>
            <a:miter lim="800000"/>
            <a:headEnd/>
            <a:tailEnd/>
          </a:ln>
          <a:effectLst/>
        </p:spPr>
        <p:txBody>
          <a:bodyPr>
            <a:spAutoFit/>
          </a:bodyPr>
          <a:lstStyle/>
          <a:p>
            <a:pPr algn="ctr" eaLnBrk="1" hangingPunct="1">
              <a:defRPr/>
            </a:pPr>
            <a:r>
              <a:rPr lang="en-US" sz="3600">
                <a:solidFill>
                  <a:srgbClr val="EEB000"/>
                </a:solidFill>
                <a:effectLst>
                  <a:outerShdw blurRad="38100" dist="38100" dir="2700000" algn="tl">
                    <a:srgbClr val="FFFFFF"/>
                  </a:outerShdw>
                </a:effectLst>
                <a:latin typeface="Copperplate Gothic Bold" pitchFamily="34" charset="0"/>
                <a:cs typeface="+mn-cs"/>
              </a:rPr>
              <a:t>Fire Protection Engineering</a:t>
            </a:r>
          </a:p>
        </p:txBody>
      </p:sp>
      <p:sp>
        <p:nvSpPr>
          <p:cNvPr id="8217" name="Text Box 25"/>
          <p:cNvSpPr txBox="1">
            <a:spLocks noChangeArrowheads="1"/>
          </p:cNvSpPr>
          <p:nvPr/>
        </p:nvSpPr>
        <p:spPr bwMode="auto">
          <a:xfrm>
            <a:off x="152400" y="52578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Fire Protection Engineering applies science and engineering principles to protect life, property, and the environment from fire and smoke. Core concepts include fire fundamentals, fire experimentation and research, and structural fire protection risk.</a:t>
            </a:r>
          </a:p>
        </p:txBody>
      </p:sp>
      <p:grpSp>
        <p:nvGrpSpPr>
          <p:cNvPr id="4" name="Group 26"/>
          <p:cNvGrpSpPr>
            <a:grpSpLocks/>
          </p:cNvGrpSpPr>
          <p:nvPr/>
        </p:nvGrpSpPr>
        <p:grpSpPr bwMode="auto">
          <a:xfrm>
            <a:off x="8382000" y="6400800"/>
            <a:ext cx="682625" cy="381000"/>
            <a:chOff x="5280" y="4032"/>
            <a:chExt cx="430" cy="240"/>
          </a:xfrm>
        </p:grpSpPr>
        <p:sp>
          <p:nvSpPr>
            <p:cNvPr id="1229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2298"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63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fade">
                                      <p:cBhvr>
                                        <p:cTn id="7" dur="500"/>
                                        <p:tgtEl>
                                          <p:spTgt spid="2048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ipe(up)">
                                      <p:cBhvr>
                                        <p:cTn id="11" dur="500"/>
                                        <p:tgtEl>
                                          <p:spTgt spid="2048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490"/>
                                        </p:tgtEl>
                                        <p:attrNameLst>
                                          <p:attrName>style.visibility</p:attrName>
                                        </p:attrNameLst>
                                      </p:cBhvr>
                                      <p:to>
                                        <p:strVal val="visible"/>
                                      </p:to>
                                    </p:set>
                                    <p:animEffect transition="in" filter="fade">
                                      <p:cBhvr>
                                        <p:cTn id="15" dur="500"/>
                                        <p:tgtEl>
                                          <p:spTgt spid="20490"/>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485"/>
                                        </p:tgtEl>
                                        <p:attrNameLst>
                                          <p:attrName>style.visibility</p:attrName>
                                        </p:attrNameLst>
                                      </p:cBhvr>
                                      <p:to>
                                        <p:strVal val="visible"/>
                                      </p:to>
                                    </p:set>
                                    <p:animEffect transition="in" filter="wipe(left)">
                                      <p:cBhvr>
                                        <p:cTn id="19" dur="500"/>
                                        <p:tgtEl>
                                          <p:spTgt spid="20485"/>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217"/>
                                        </p:tgtEl>
                                        <p:attrNameLst>
                                          <p:attrName>style.visibility</p:attrName>
                                        </p:attrNameLst>
                                      </p:cBhvr>
                                      <p:to>
                                        <p:strVal val="visible"/>
                                      </p:to>
                                    </p:set>
                                    <p:animEffect transition="in" filter="wipe(up)">
                                      <p:cBhvr>
                                        <p:cTn id="23" dur="500"/>
                                        <p:tgtEl>
                                          <p:spTgt spid="8217"/>
                                        </p:tgtEl>
                                      </p:cBhvr>
                                    </p:animEffect>
                                  </p:childTnLst>
                                </p:cTn>
                              </p:par>
                            </p:childTnLst>
                          </p:cTn>
                        </p:par>
                        <p:par>
                          <p:cTn id="24" fill="hold" nodeType="afterGroup">
                            <p:stCondLst>
                              <p:cond delay="2500"/>
                            </p:stCondLst>
                            <p:childTnLst>
                              <p:par>
                                <p:cTn id="25" presetID="47"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animBg="1"/>
      <p:bldP spid="20485" grpId="0"/>
      <p:bldP spid="82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7" name="Picture 11" descr="Piping_system_on_a_chemical_ta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Piping_system_on_a_chemical_tanker"/>
          <p:cNvPicPr>
            <a:picLocks noChangeAspect="1" noChangeArrowheads="1"/>
          </p:cNvPicPr>
          <p:nvPr/>
        </p:nvPicPr>
        <p:blipFill>
          <a:blip r:embed="rId3">
            <a:lum bright="-40000" contrast="-40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P-xylene-spaceFilling"/>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rot="-867057">
            <a:off x="-336550" y="1416050"/>
            <a:ext cx="71628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descr="800px-Methanol-alternative-3D-balls"/>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471488" y="-304800"/>
            <a:ext cx="8672512"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304800" y="228600"/>
            <a:ext cx="3729038" cy="1311275"/>
          </a:xfrm>
          <a:prstGeom prst="rect">
            <a:avLst/>
          </a:prstGeom>
          <a:noFill/>
          <a:ln w="9525">
            <a:noFill/>
            <a:miter lim="800000"/>
            <a:headEnd/>
            <a:tailEnd/>
          </a:ln>
          <a:effectLst>
            <a:outerShdw dist="35921" dir="2700000" algn="ctr" rotWithShape="0">
              <a:srgbClr val="FF0505">
                <a:alpha val="50000"/>
              </a:srgbClr>
            </a:outerShdw>
          </a:effectLst>
        </p:spPr>
        <p:txBody>
          <a:bodyPr wrap="none">
            <a:spAutoFit/>
          </a:bodyPr>
          <a:lstStyle/>
          <a:p>
            <a:pPr eaLnBrk="1" hangingPunct="1">
              <a:defRPr/>
            </a:pPr>
            <a:r>
              <a:rPr lang="en-US" sz="4000">
                <a:solidFill>
                  <a:schemeClr val="bg1"/>
                </a:solidFill>
                <a:latin typeface="Copperplate Gothic Bold" pitchFamily="34" charset="0"/>
                <a:cs typeface="+mn-cs"/>
              </a:rPr>
              <a:t>Chemical</a:t>
            </a:r>
          </a:p>
          <a:p>
            <a:pPr eaLnBrk="1" hangingPunct="1">
              <a:defRPr/>
            </a:pPr>
            <a:r>
              <a:rPr lang="en-US" sz="4000">
                <a:solidFill>
                  <a:schemeClr val="bg1"/>
                </a:solidFill>
                <a:latin typeface="Copperplate Gothic Bold" pitchFamily="34" charset="0"/>
                <a:cs typeface="+mn-cs"/>
              </a:rPr>
              <a:t>Engineering</a:t>
            </a:r>
          </a:p>
        </p:txBody>
      </p:sp>
      <p:grpSp>
        <p:nvGrpSpPr>
          <p:cNvPr id="2" name="Group 15"/>
          <p:cNvGrpSpPr>
            <a:grpSpLocks/>
          </p:cNvGrpSpPr>
          <p:nvPr/>
        </p:nvGrpSpPr>
        <p:grpSpPr bwMode="auto">
          <a:xfrm>
            <a:off x="8382000" y="6400800"/>
            <a:ext cx="682625" cy="381000"/>
            <a:chOff x="5280" y="4032"/>
            <a:chExt cx="430" cy="240"/>
          </a:xfrm>
        </p:grpSpPr>
        <p:sp>
          <p:nvSpPr>
            <p:cNvPr id="1434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434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 useBgFill="1">
        <p:nvSpPr>
          <p:cNvPr id="9235" name="Rectangle 19"/>
          <p:cNvSpPr>
            <a:spLocks noChangeArrowheads="1"/>
          </p:cNvSpPr>
          <p:nvPr/>
        </p:nvSpPr>
        <p:spPr bwMode="auto">
          <a:xfrm>
            <a:off x="4038600" y="4919663"/>
            <a:ext cx="4191000" cy="193833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FF0000"/>
                </a:solidFill>
              </a:rPr>
              <a:t>USCG Chemical Engineers help ensure the safe transportation of bulk liquid and solid hazardous materials by sea.  They lead exciting and technically challenging projects including design review of vessels and marine facilities, analysis of new chemical cargoes entering the market, and participation with the marine industry on Federal advisory committees.  In addition, they assist field personnel with marine inspections and investigations, and conduct oversight of third parties to ensure compliance with U.S. and international safety standards. </a:t>
            </a:r>
          </a:p>
        </p:txBody>
      </p:sp>
    </p:spTree>
  </p:cSld>
  <p:clrMapOvr>
    <a:masterClrMapping/>
  </p:clrMapOvr>
  <p:transition advClick="0" advTm="902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fade">
                                      <p:cBhvr>
                                        <p:cTn id="7" dur="1000"/>
                                        <p:tgtEl>
                                          <p:spTgt spid="1946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466"/>
                                        </p:tgtEl>
                                        <p:attrNameLst>
                                          <p:attrName>style.visibility</p:attrName>
                                        </p:attrNameLst>
                                      </p:cBhvr>
                                      <p:to>
                                        <p:strVal val="visible"/>
                                      </p:to>
                                    </p:set>
                                    <p:animEffect transition="in" filter="wipe(left)">
                                      <p:cBhvr>
                                        <p:cTn id="11" dur="500"/>
                                        <p:tgtEl>
                                          <p:spTgt spid="19466"/>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19465"/>
                                        </p:tgtEl>
                                        <p:attrNameLst>
                                          <p:attrName>style.visibility</p:attrName>
                                        </p:attrNameLst>
                                      </p:cBhvr>
                                      <p:to>
                                        <p:strVal val="visible"/>
                                      </p:to>
                                    </p:set>
                                    <p:animEffect transition="in" filter="fade">
                                      <p:cBhvr>
                                        <p:cTn id="15" dur="1000"/>
                                        <p:tgtEl>
                                          <p:spTgt spid="19465"/>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19469"/>
                                        </p:tgtEl>
                                        <p:attrNameLst>
                                          <p:attrName>style.visibility</p:attrName>
                                        </p:attrNameLst>
                                      </p:cBhvr>
                                      <p:to>
                                        <p:strVal val="visible"/>
                                      </p:to>
                                    </p:set>
                                    <p:anim calcmode="lin" valueType="num">
                                      <p:cBhvr>
                                        <p:cTn id="18" dur="2000" fill="hold"/>
                                        <p:tgtEl>
                                          <p:spTgt spid="19469"/>
                                        </p:tgtEl>
                                        <p:attrNameLst>
                                          <p:attrName>ppt_w</p:attrName>
                                        </p:attrNameLst>
                                      </p:cBhvr>
                                      <p:tavLst>
                                        <p:tav tm="0">
                                          <p:val>
                                            <p:fltVal val="0"/>
                                          </p:val>
                                        </p:tav>
                                        <p:tav tm="100000">
                                          <p:val>
                                            <p:strVal val="#ppt_w"/>
                                          </p:val>
                                        </p:tav>
                                      </p:tavLst>
                                    </p:anim>
                                    <p:anim calcmode="lin" valueType="num">
                                      <p:cBhvr>
                                        <p:cTn id="19" dur="2000" fill="hold"/>
                                        <p:tgtEl>
                                          <p:spTgt spid="19469"/>
                                        </p:tgtEl>
                                        <p:attrNameLst>
                                          <p:attrName>ppt_h</p:attrName>
                                        </p:attrNameLst>
                                      </p:cBhvr>
                                      <p:tavLst>
                                        <p:tav tm="0">
                                          <p:val>
                                            <p:fltVal val="0"/>
                                          </p:val>
                                        </p:tav>
                                        <p:tav tm="100000">
                                          <p:val>
                                            <p:strVal val="#ppt_h"/>
                                          </p:val>
                                        </p:tav>
                                      </p:tavLst>
                                    </p:anim>
                                    <p:anim calcmode="lin" valueType="num">
                                      <p:cBhvr>
                                        <p:cTn id="20" dur="2000" fill="hold"/>
                                        <p:tgtEl>
                                          <p:spTgt spid="19469"/>
                                        </p:tgtEl>
                                        <p:attrNameLst>
                                          <p:attrName>style.rotation</p:attrName>
                                        </p:attrNameLst>
                                      </p:cBhvr>
                                      <p:tavLst>
                                        <p:tav tm="0">
                                          <p:val>
                                            <p:fltVal val="90"/>
                                          </p:val>
                                        </p:tav>
                                        <p:tav tm="100000">
                                          <p:val>
                                            <p:fltVal val="0"/>
                                          </p:val>
                                        </p:tav>
                                      </p:tavLst>
                                    </p:anim>
                                    <p:animEffect transition="in" filter="fade">
                                      <p:cBhvr>
                                        <p:cTn id="21" dur="2000"/>
                                        <p:tgtEl>
                                          <p:spTgt spid="19469"/>
                                        </p:tgtEl>
                                      </p:cBhvr>
                                    </p:animEffect>
                                  </p:childTnLst>
                                </p:cTn>
                              </p:par>
                              <p:par>
                                <p:cTn id="22" presetID="6" presetClass="emph" presetSubtype="0" fill="hold" nodeType="withEffect">
                                  <p:stCondLst>
                                    <p:cond delay="0"/>
                                  </p:stCondLst>
                                  <p:childTnLst>
                                    <p:animScale>
                                      <p:cBhvr>
                                        <p:cTn id="23" dur="2000" fill="hold"/>
                                        <p:tgtEl>
                                          <p:spTgt spid="19468"/>
                                        </p:tgtEl>
                                      </p:cBhvr>
                                      <p:by x="1000" y="1000"/>
                                    </p:animScale>
                                  </p:childTnLst>
                                </p:cTn>
                              </p:par>
                            </p:childTnLst>
                          </p:cTn>
                        </p:par>
                        <p:par>
                          <p:cTn id="24" fill="hold" nodeType="afterGroup">
                            <p:stCondLst>
                              <p:cond delay="3500"/>
                            </p:stCondLst>
                            <p:childTnLst>
                              <p:par>
                                <p:cTn id="25" presetID="8" presetClass="emph" presetSubtype="0" fill="hold" nodeType="afterEffect">
                                  <p:stCondLst>
                                    <p:cond delay="0"/>
                                  </p:stCondLst>
                                  <p:iterate type="lt">
                                    <p:tmPct val="0"/>
                                  </p:iterate>
                                  <p:childTnLst>
                                    <p:animRot by="-10800000">
                                      <p:cBhvr>
                                        <p:cTn id="26" dur="1000" fill="hold"/>
                                        <p:tgtEl>
                                          <p:spTgt spid="19469"/>
                                        </p:tgtEl>
                                        <p:attrNameLst>
                                          <p:attrName>r</p:attrName>
                                        </p:attrNameLst>
                                      </p:cBhvr>
                                    </p:animRot>
                                  </p:childTnLst>
                                </p:cTn>
                              </p:par>
                            </p:childTnLst>
                          </p:cTn>
                        </p:par>
                        <p:par>
                          <p:cTn id="27" fill="hold" nodeType="afterGroup">
                            <p:stCondLst>
                              <p:cond delay="4500"/>
                            </p:stCondLst>
                            <p:childTnLst>
                              <p:par>
                                <p:cTn id="28" presetID="22" presetClass="entr" presetSubtype="1" fill="hold" grpId="0" nodeType="afterEffect">
                                  <p:stCondLst>
                                    <p:cond delay="0"/>
                                  </p:stCondLst>
                                  <p:childTnLst>
                                    <p:set>
                                      <p:cBhvr>
                                        <p:cTn id="29" dur="1" fill="hold">
                                          <p:stCondLst>
                                            <p:cond delay="0"/>
                                          </p:stCondLst>
                                        </p:cTn>
                                        <p:tgtEl>
                                          <p:spTgt spid="9235"/>
                                        </p:tgtEl>
                                        <p:attrNameLst>
                                          <p:attrName>style.visibility</p:attrName>
                                        </p:attrNameLst>
                                      </p:cBhvr>
                                      <p:to>
                                        <p:strVal val="visible"/>
                                      </p:to>
                                    </p:set>
                                    <p:animEffect transition="in" filter="wipe(up)">
                                      <p:cBhvr>
                                        <p:cTn id="30" dur="500"/>
                                        <p:tgtEl>
                                          <p:spTgt spid="9235"/>
                                        </p:tgtEl>
                                      </p:cBhvr>
                                    </p:animEffect>
                                  </p:childTnLst>
                                </p:cTn>
                              </p:par>
                            </p:childTnLst>
                          </p:cTn>
                        </p:par>
                        <p:par>
                          <p:cTn id="31" fill="hold" nodeType="afterGroup">
                            <p:stCondLst>
                              <p:cond delay="5000"/>
                            </p:stCondLst>
                            <p:childTnLst>
                              <p:par>
                                <p:cTn id="32" presetID="47"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p:bldP spid="923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descr="100_3377"/>
          <p:cNvPicPr>
            <a:picLocks noChangeAspect="1" noChangeArrowheads="1"/>
          </p:cNvPicPr>
          <p:nvPr/>
        </p:nvPicPr>
        <p:blipFill>
          <a:blip r:embed="rId3">
            <a:extLst>
              <a:ext uri="{28A0092B-C50C-407E-A947-70E740481C1C}">
                <a14:useLocalDpi xmlns:a14="http://schemas.microsoft.com/office/drawing/2010/main" val="0"/>
              </a:ext>
            </a:extLst>
          </a:blip>
          <a:srcRect t="5000"/>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Engine%20room%20with%20Cat%204"/>
          <p:cNvPicPr>
            <a:picLocks noChangeAspect="1" noChangeArrowheads="1"/>
          </p:cNvPicPr>
          <p:nvPr/>
        </p:nvPicPr>
        <p:blipFill>
          <a:blip r:embed="rId4">
            <a:extLst>
              <a:ext uri="{28A0092B-C50C-407E-A947-70E740481C1C}">
                <a14:useLocalDpi xmlns:a14="http://schemas.microsoft.com/office/drawing/2010/main" val="0"/>
              </a:ext>
            </a:extLst>
          </a:blip>
          <a:srcRect t="5000"/>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witchboard" descr="IMG_4723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PS.6.FINA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2"/>
          <p:cNvSpPr txBox="1">
            <a:spLocks noChangeArrowheads="1"/>
          </p:cNvSpPr>
          <p:nvPr/>
        </p:nvSpPr>
        <p:spPr bwMode="auto">
          <a:xfrm>
            <a:off x="1524000" y="990600"/>
            <a:ext cx="7620000" cy="1384300"/>
          </a:xfrm>
          <a:prstGeom prst="rect">
            <a:avLst/>
          </a:prstGeom>
          <a:noFill/>
          <a:ln w="9525">
            <a:noFill/>
            <a:miter lim="800000"/>
            <a:headEnd/>
            <a:tailEnd/>
          </a:ln>
          <a:effectLst/>
        </p:spPr>
        <p:txBody>
          <a:bodyPr>
            <a:spAutoFit/>
          </a:bodyPr>
          <a:lstStyle/>
          <a:p>
            <a:pPr algn="r" eaLnBrk="1">
              <a:defRPr/>
            </a:pPr>
            <a:r>
              <a:rPr lang="en-US" sz="1200" dirty="0">
                <a:solidFill>
                  <a:schemeClr val="bg1"/>
                </a:solidFill>
                <a:latin typeface="Arial" charset="0"/>
                <a:cs typeface="Arial" charset="0"/>
              </a:rPr>
              <a:t>Become an expert on shipboard electrical power generation, transmission and distribution and the electronic controls used to automate marine engineering systems.   The Coast Guard needs engineers who are knowledgeable in the safe design and testing of technologically advanced electric hybrid</a:t>
            </a:r>
          </a:p>
          <a:p>
            <a:pPr algn="r" eaLnBrk="1">
              <a:defRPr/>
            </a:pPr>
            <a:r>
              <a:rPr lang="en-US" sz="1200" dirty="0">
                <a:solidFill>
                  <a:schemeClr val="bg1"/>
                </a:solidFill>
                <a:latin typeface="Arial" charset="0"/>
                <a:cs typeface="Arial" charset="0"/>
              </a:rPr>
              <a:t>propulsion systems, and automatic controls such as those used to manage </a:t>
            </a:r>
          </a:p>
          <a:p>
            <a:pPr algn="r" eaLnBrk="1">
              <a:defRPr/>
            </a:pPr>
            <a:r>
              <a:rPr lang="en-US" sz="1200" dirty="0">
                <a:solidFill>
                  <a:schemeClr val="bg1"/>
                </a:solidFill>
                <a:latin typeface="Arial" charset="0"/>
                <a:cs typeface="Arial" charset="0"/>
              </a:rPr>
              <a:t>dynamic positioning systems (DPS) on offshore supply</a:t>
            </a:r>
          </a:p>
          <a:p>
            <a:pPr algn="r" eaLnBrk="1">
              <a:defRPr/>
            </a:pPr>
            <a:r>
              <a:rPr lang="en-US" sz="1200" dirty="0">
                <a:solidFill>
                  <a:schemeClr val="bg1"/>
                </a:solidFill>
                <a:latin typeface="Arial" charset="0"/>
                <a:cs typeface="Arial" charset="0"/>
              </a:rPr>
              <a:t>vessels and floating offshore energy facilities. </a:t>
            </a:r>
          </a:p>
          <a:p>
            <a:pPr algn="r" eaLnBrk="1" hangingPunct="1">
              <a:defRPr/>
            </a:pPr>
            <a:endParaRPr lang="en-US" sz="1200" dirty="0">
              <a:solidFill>
                <a:schemeClr val="bg1"/>
              </a:solidFill>
              <a:latin typeface="Arial" charset="0"/>
              <a:cs typeface="+mn-cs"/>
            </a:endParaRPr>
          </a:p>
        </p:txBody>
      </p:sp>
      <p:sp>
        <p:nvSpPr>
          <p:cNvPr id="6149" name="Text Box 5"/>
          <p:cNvSpPr txBox="1">
            <a:spLocks noChangeArrowheads="1"/>
          </p:cNvSpPr>
          <p:nvPr/>
        </p:nvSpPr>
        <p:spPr bwMode="auto">
          <a:xfrm>
            <a:off x="0" y="0"/>
            <a:ext cx="9144000" cy="1077913"/>
          </a:xfrm>
          <a:prstGeom prst="rect">
            <a:avLst/>
          </a:prstGeom>
          <a:noFill/>
          <a:ln w="9525">
            <a:noFill/>
            <a:miter lim="800000"/>
            <a:headEnd/>
            <a:tailEnd/>
          </a:ln>
          <a:effectLst>
            <a:outerShdw dist="35921" dir="2700000" algn="ctr" rotWithShape="0">
              <a:srgbClr val="FF0505">
                <a:alpha val="50000"/>
              </a:srgbClr>
            </a:outerShdw>
          </a:effectLst>
        </p:spPr>
        <p:txBody>
          <a:bodyPr>
            <a:spAutoFit/>
          </a:bodyPr>
          <a:lstStyle/>
          <a:p>
            <a:pPr eaLnBrk="1" hangingPunct="1">
              <a:defRPr/>
            </a:pPr>
            <a:r>
              <a:rPr lang="en-US" sz="3200" dirty="0">
                <a:solidFill>
                  <a:schemeClr val="bg1"/>
                </a:solidFill>
                <a:latin typeface="Copperplate Gothic Bold" pitchFamily="34" charset="0"/>
                <a:cs typeface="+mn-cs"/>
              </a:rPr>
              <a:t> Electrical Power Systems and</a:t>
            </a:r>
          </a:p>
          <a:p>
            <a:pPr eaLnBrk="1" hangingPunct="1">
              <a:defRPr/>
            </a:pPr>
            <a:r>
              <a:rPr lang="en-US" sz="3200" dirty="0">
                <a:solidFill>
                  <a:schemeClr val="bg1"/>
                </a:solidFill>
                <a:latin typeface="Copperplate Gothic Bold" pitchFamily="34" charset="0"/>
                <a:cs typeface="+mn-cs"/>
              </a:rPr>
              <a:t> Controls Engineering</a:t>
            </a:r>
          </a:p>
        </p:txBody>
      </p:sp>
      <p:grpSp>
        <p:nvGrpSpPr>
          <p:cNvPr id="2" name="Group 13"/>
          <p:cNvGrpSpPr>
            <a:grpSpLocks/>
          </p:cNvGrpSpPr>
          <p:nvPr/>
        </p:nvGrpSpPr>
        <p:grpSpPr bwMode="auto">
          <a:xfrm>
            <a:off x="8382000" y="6400800"/>
            <a:ext cx="682625" cy="381000"/>
            <a:chOff x="5280" y="4032"/>
            <a:chExt cx="430" cy="240"/>
          </a:xfrm>
        </p:grpSpPr>
        <p:sp>
          <p:nvSpPr>
            <p:cNvPr id="1639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639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70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wipe(left)">
                                      <p:cBhvr>
                                        <p:cTn id="11" dur="500"/>
                                        <p:tgtEl>
                                          <p:spTgt spid="6149"/>
                                        </p:tgtEl>
                                      </p:cBhvr>
                                    </p:animEffect>
                                  </p:childTnLst>
                                </p:cTn>
                              </p:par>
                            </p:childTnLst>
                          </p:cTn>
                        </p:par>
                        <p:par>
                          <p:cTn id="12" fill="hold" nodeType="afterGroup">
                            <p:stCondLst>
                              <p:cond delay="1000"/>
                            </p:stCondLst>
                            <p:childTnLst>
                              <p:par>
                                <p:cTn id="13" presetID="10" presetClass="entr" presetSubtype="0" fill="hold" nodeType="afterEffect">
                                  <p:stCondLst>
                                    <p:cond delay="150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1000"/>
                                        <p:tgtEl>
                                          <p:spTgt spid="6148"/>
                                        </p:tgtEl>
                                      </p:cBhvr>
                                    </p:animEffect>
                                  </p:childTnLst>
                                </p:cTn>
                              </p:par>
                            </p:childTnLst>
                          </p:cTn>
                        </p:par>
                        <p:par>
                          <p:cTn id="16" fill="hold" nodeType="afterGroup">
                            <p:stCondLst>
                              <p:cond delay="3500"/>
                            </p:stCondLst>
                            <p:childTnLst>
                              <p:par>
                                <p:cTn id="17" presetID="10" presetClass="entr" presetSubtype="0" fill="hold" nodeType="afterEffect">
                                  <p:stCondLst>
                                    <p:cond delay="1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nodeType="afterGroup">
                            <p:stCondLst>
                              <p:cond delay="6000"/>
                            </p:stCondLst>
                            <p:childTnLst>
                              <p:par>
                                <p:cTn id="21" presetID="10" presetClass="entr" presetSubtype="0" fill="hold" nodeType="afterEffect">
                                  <p:stCondLst>
                                    <p:cond delay="1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nodeType="afterGroup">
                            <p:stCondLst>
                              <p:cond delay="8500"/>
                            </p:stCondLst>
                            <p:childTnLst>
                              <p:par>
                                <p:cTn id="25" presetID="22" presetClass="entr" presetSubtype="1" fill="hold" grpId="0" nodeType="afterEffect">
                                  <p:stCondLst>
                                    <p:cond delay="0"/>
                                  </p:stCondLst>
                                  <p:childTnLst>
                                    <p:set>
                                      <p:cBhvr>
                                        <p:cTn id="26" dur="1" fill="hold">
                                          <p:stCondLst>
                                            <p:cond delay="0"/>
                                          </p:stCondLst>
                                        </p:cTn>
                                        <p:tgtEl>
                                          <p:spTgt spid="10252"/>
                                        </p:tgtEl>
                                        <p:attrNameLst>
                                          <p:attrName>style.visibility</p:attrName>
                                        </p:attrNameLst>
                                      </p:cBhvr>
                                      <p:to>
                                        <p:strVal val="visible"/>
                                      </p:to>
                                    </p:set>
                                    <p:animEffect transition="in" filter="wipe(up)">
                                      <p:cBhvr>
                                        <p:cTn id="27" dur="2000"/>
                                        <p:tgtEl>
                                          <p:spTgt spid="10252"/>
                                        </p:tgtEl>
                                      </p:cBhvr>
                                    </p:animEffect>
                                  </p:childTnLst>
                                </p:cTn>
                              </p:par>
                            </p:childTnLst>
                          </p:cTn>
                        </p:par>
                        <p:par>
                          <p:cTn id="28" fill="hold" nodeType="afterGroup">
                            <p:stCondLst>
                              <p:cond delay="10500"/>
                            </p:stCondLst>
                            <p:childTnLst>
                              <p:par>
                                <p:cTn id="29" presetID="47"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P spid="614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0" y="106363"/>
            <a:ext cx="9144000" cy="579437"/>
          </a:xfrm>
          <a:prstGeom prst="rect">
            <a:avLst/>
          </a:prstGeom>
          <a:noFill/>
          <a:ln w="9525">
            <a:noFill/>
            <a:miter lim="800000"/>
            <a:headEnd/>
            <a:tailEnd/>
          </a:ln>
          <a:effectLst>
            <a:outerShdw dist="35921" dir="2700000" algn="ctr" rotWithShape="0">
              <a:srgbClr val="6699FF">
                <a:alpha val="50000"/>
              </a:srgbClr>
            </a:outerShdw>
          </a:effectLst>
        </p:spPr>
        <p:txBody>
          <a:bodyPr>
            <a:spAutoFit/>
          </a:bodyPr>
          <a:lstStyle/>
          <a:p>
            <a:pPr algn="r" eaLnBrk="1" hangingPunct="1">
              <a:defRPr/>
            </a:pPr>
            <a:r>
              <a:rPr lang="en-US" sz="3200">
                <a:solidFill>
                  <a:schemeClr val="bg1"/>
                </a:solidFill>
                <a:latin typeface="Copperplate Gothic Bold" pitchFamily="34" charset="0"/>
                <a:cs typeface="+mn-cs"/>
              </a:rPr>
              <a:t> Ocean Engineering</a:t>
            </a:r>
          </a:p>
        </p:txBody>
      </p:sp>
      <p:pic>
        <p:nvPicPr>
          <p:cNvPr id="40972" name="Picture 12" descr="scenarios_dry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39600"/>
            <a:ext cx="9172575" cy="1203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scenarios_TLWPwFP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2963"/>
            <a:ext cx="9144000"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13"/>
          <p:cNvSpPr txBox="1">
            <a:spLocks noChangeArrowheads="1"/>
          </p:cNvSpPr>
          <p:nvPr/>
        </p:nvSpPr>
        <p:spPr bwMode="auto">
          <a:xfrm>
            <a:off x="2514600" y="3905250"/>
            <a:ext cx="1905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solidFill>
                  <a:srgbClr val="C0C0C0"/>
                </a:solidFill>
              </a:rPr>
              <a:t>Ocean Engineers study the ocean environment to determine its effects on ships and other marine vehicles and structures. Ocean engineering addresses the design and operation of stationary ocean platforms, and manned or remotely-operated sub-surface vehicles used for deep sea exploration.</a:t>
            </a:r>
          </a:p>
        </p:txBody>
      </p:sp>
      <p:grpSp>
        <p:nvGrpSpPr>
          <p:cNvPr id="2" name="Group 14"/>
          <p:cNvGrpSpPr>
            <a:grpSpLocks/>
          </p:cNvGrpSpPr>
          <p:nvPr/>
        </p:nvGrpSpPr>
        <p:grpSpPr bwMode="auto">
          <a:xfrm>
            <a:off x="8382000" y="6400800"/>
            <a:ext cx="682625" cy="381000"/>
            <a:chOff x="5280" y="4032"/>
            <a:chExt cx="430" cy="240"/>
          </a:xfrm>
        </p:grpSpPr>
        <p:sp>
          <p:nvSpPr>
            <p:cNvPr id="1843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8440"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Home</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0156 1.87778 L 0.00469 0.32222 " pathEditMode="relative" rAng="0" ptsTypes="AA">
                                      <p:cBhvr>
                                        <p:cTn id="6" dur="3000" spd="-100000" fill="hold"/>
                                        <p:tgtEl>
                                          <p:spTgt spid="40972"/>
                                        </p:tgtEl>
                                        <p:attrNameLst>
                                          <p:attrName>ppt_x</p:attrName>
                                          <p:attrName>ppt_y</p:attrName>
                                        </p:attrNameLst>
                                      </p:cBhvr>
                                      <p:rCtr x="300" y="-77800"/>
                                    </p:animMotion>
                                  </p:childTnLst>
                                </p:cTn>
                              </p:par>
                            </p:childTnLst>
                          </p:cTn>
                        </p:par>
                        <p:par>
                          <p:cTn id="7" fill="hold" nodeType="afterGroup">
                            <p:stCondLst>
                              <p:cond delay="3000"/>
                            </p:stCondLst>
                            <p:childTnLst>
                              <p:par>
                                <p:cTn id="8" presetID="22" presetClass="entr" presetSubtype="8" fill="hold" grpId="0" nodeType="after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wipe(left)">
                                      <p:cBhvr>
                                        <p:cTn id="10" dur="500"/>
                                        <p:tgtEl>
                                          <p:spTgt spid="40964"/>
                                        </p:tgtEl>
                                      </p:cBhvr>
                                    </p:animEffect>
                                  </p:childTnLst>
                                </p:cTn>
                              </p:par>
                            </p:childTnLst>
                          </p:cTn>
                        </p:par>
                        <p:par>
                          <p:cTn id="11" fill="hold" nodeType="afterGroup">
                            <p:stCondLst>
                              <p:cond delay="3500"/>
                            </p:stCondLst>
                            <p:childTnLst>
                              <p:par>
                                <p:cTn id="12" presetID="10" presetClass="entr" presetSubtype="0" fill="hold" nodeType="afterEffect">
                                  <p:stCondLst>
                                    <p:cond delay="0"/>
                                  </p:stCondLst>
                                  <p:childTnLst>
                                    <p:set>
                                      <p:cBhvr>
                                        <p:cTn id="13" dur="1" fill="hold">
                                          <p:stCondLst>
                                            <p:cond delay="0"/>
                                          </p:stCondLst>
                                        </p:cTn>
                                        <p:tgtEl>
                                          <p:spTgt spid="40970"/>
                                        </p:tgtEl>
                                        <p:attrNameLst>
                                          <p:attrName>style.visibility</p:attrName>
                                        </p:attrNameLst>
                                      </p:cBhvr>
                                      <p:to>
                                        <p:strVal val="visible"/>
                                      </p:to>
                                    </p:set>
                                    <p:animEffect transition="in" filter="fade">
                                      <p:cBhvr>
                                        <p:cTn id="14" dur="2000"/>
                                        <p:tgtEl>
                                          <p:spTgt spid="40970"/>
                                        </p:tgtEl>
                                      </p:cBhvr>
                                    </p:animEffect>
                                  </p:childTnLst>
                                </p:cTn>
                              </p:par>
                            </p:childTnLst>
                          </p:cTn>
                        </p:par>
                        <p:par>
                          <p:cTn id="15" fill="hold" nodeType="afterGroup">
                            <p:stCondLst>
                              <p:cond delay="5500"/>
                            </p:stCondLst>
                            <p:childTnLst>
                              <p:par>
                                <p:cTn id="16" presetID="22" presetClass="entr" presetSubtype="1" fill="hold" grpId="0" nodeType="afterEffect">
                                  <p:stCondLst>
                                    <p:cond delay="0"/>
                                  </p:stCondLst>
                                  <p:childTnLst>
                                    <p:set>
                                      <p:cBhvr>
                                        <p:cTn id="17" dur="1" fill="hold">
                                          <p:stCondLst>
                                            <p:cond delay="0"/>
                                          </p:stCondLst>
                                        </p:cTn>
                                        <p:tgtEl>
                                          <p:spTgt spid="11277"/>
                                        </p:tgtEl>
                                        <p:attrNameLst>
                                          <p:attrName>style.visibility</p:attrName>
                                        </p:attrNameLst>
                                      </p:cBhvr>
                                      <p:to>
                                        <p:strVal val="visible"/>
                                      </p:to>
                                    </p:set>
                                    <p:animEffect transition="in" filter="wipe(up)">
                                      <p:cBhvr>
                                        <p:cTn id="18" dur="2000"/>
                                        <p:tgtEl>
                                          <p:spTgt spid="11277"/>
                                        </p:tgtEl>
                                      </p:cBhvr>
                                    </p:animEffect>
                                  </p:childTnLst>
                                </p:cTn>
                              </p:par>
                            </p:childTnLst>
                          </p:cTn>
                        </p:par>
                        <p:par>
                          <p:cTn id="19" fill="hold" nodeType="afterGroup">
                            <p:stCondLst>
                              <p:cond delay="7500"/>
                            </p:stCondLst>
                            <p:childTnLst>
                              <p:par>
                                <p:cTn id="20" presetID="47"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1127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10.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11.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2.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3.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4.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5.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6.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7.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8.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9.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6375</TotalTime>
  <Words>2796</Words>
  <Application>Microsoft Office PowerPoint</Application>
  <PresentationFormat>On-screen Show (4:3)</PresentationFormat>
  <Paragraphs>326</Paragraphs>
  <Slides>46</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Copperplate Gothic Light</vt:lpstr>
      <vt:lpstr>Copperplate Gothic Bold</vt:lpstr>
      <vt:lpstr>Times New Roman</vt:lpstr>
      <vt:lpstr>Californian FB</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Leading-Edge Technologies in Marine Design</vt:lpstr>
      <vt:lpstr>PowerPoint Presentation</vt:lpstr>
      <vt:lpstr>PowerPoint Presentation</vt:lpstr>
      <vt:lpstr>PowerPoint Presentation</vt:lpstr>
      <vt:lpstr>Marine Casualty Response</vt:lpstr>
      <vt:lpstr>PowerPoint Presentation</vt:lpstr>
      <vt:lpstr>PowerPoint Presentation</vt:lpstr>
      <vt:lpstr>Marine Casualty Response</vt:lpstr>
      <vt:lpstr>Marine Casualty Response</vt:lpstr>
      <vt:lpstr>Accident Investigations</vt:lpstr>
      <vt:lpstr>Accident Investigations</vt:lpstr>
      <vt:lpstr>Accident Investigations</vt:lpstr>
      <vt:lpstr>Marine Fire Protection</vt:lpstr>
      <vt:lpstr>PowerPoint Presentation</vt:lpstr>
      <vt:lpstr>Marine Safety Engineering Program Contacts</vt:lpstr>
      <vt:lpstr>Applicant Resources</vt:lpstr>
      <vt:lpstr>PowerPoint Presentation</vt:lpstr>
    </vt:vector>
  </TitlesOfParts>
  <Company>United States Coast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BDBranham</dc:creator>
  <cp:lastModifiedBy>Ralson, Kevin LT</cp:lastModifiedBy>
  <cp:revision>329</cp:revision>
  <dcterms:created xsi:type="dcterms:W3CDTF">2009-01-29T18:39:42Z</dcterms:created>
  <dcterms:modified xsi:type="dcterms:W3CDTF">2020-04-20T15:25:42Z</dcterms:modified>
</cp:coreProperties>
</file>